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4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5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ceb7e5a4-a643-64d6-f2df-7e38f03427aa}">
          <p14:sldIdLst>
            <p14:sldId id="256"/>
          </p14:sldIdLst>
        </p14:section>
        <p14:section name="Pitch deck" id="{b2c25bf6-ecdb-bf6f-9425-a779b53198ec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Finetic Consulting" id="{6641f34c-5118-4059-2078-555b45d62741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4F5866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4F5866"/>
                </a:solidFill>
                <a:latin typeface="+mn-lt"/>
              </a:rPr>
              <a:t>Monthly revenue, €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revenue, €</c:v>
                </c:pt>
              </c:strCache>
            </c:strRef>
          </c:tx>
          <c:spPr>
            <a:solidFill>
              <a:srgbClr val="0071B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11B27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May</c:v>
                  </c:pt>
                  <c:pt idx="1">
                    <c:v>Jun</c:v>
                  </c:pt>
                  <c:pt idx="2">
                    <c:v>Jul</c:v>
                  </c:pt>
                  <c:pt idx="3">
                    <c:v>Aug</c:v>
                  </c:pt>
                  <c:pt idx="4">
                    <c:v>Sep</c:v>
                  </c:pt>
                  <c:pt idx="5">
                    <c:v>Oct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900</c:v>
                </c:pt>
                <c:pt idx="1">
                  <c:v>1500</c:v>
                </c:pt>
                <c:pt idx="2">
                  <c:v>2100</c:v>
                </c:pt>
                <c:pt idx="3">
                  <c:v>2700</c:v>
                </c:pt>
                <c:pt idx="4">
                  <c:v>3600</c:v>
                </c:pt>
                <c:pt idx="5">
                  <c:v>4200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11B27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F586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4F5866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4F5866"/>
                </a:solidFill>
                <a:latin typeface="+mn-lt"/>
              </a:rPr>
              <a:t>Revenue by year, €k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by year, €k</c:v>
                </c:pt>
              </c:strCache>
            </c:strRef>
          </c:tx>
          <c:spPr>
            <a:solidFill>
              <a:srgbClr val="2F3C4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11B27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380</c:v>
                </c:pt>
                <c:pt idx="2">
                  <c:v>1050</c:v>
                </c:pt>
                <c:pt idx="3">
                  <c:v>2000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11B27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F586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71BC"/>
              </a:solidFill>
              <a:effectLst/>
            </c:spPr>
          </c:dPt>
          <c:dPt>
            <c:idx val="1"/>
            <c:bubble3D val="0"/>
            <c:spPr>
              <a:solidFill>
                <a:srgbClr val="8FA1B0"/>
              </a:solidFill>
              <a:effectLst/>
            </c:spPr>
          </c:dPt>
          <c:dPt>
            <c:idx val="2"/>
            <c:bubble3D val="0"/>
            <c:spPr>
              <a:solidFill>
                <a:srgbClr val="C5CFD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Development</c:v>
                </c:pt>
                <c:pt idx="1">
                  <c:v>Sales and marketing</c:v>
                </c:pt>
                <c:pt idx="2">
                  <c:v>Operations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45</c:v>
                </c:pt>
                <c:pt idx="1">
                  <c:v>35</c:v>
                </c:pt>
                <c:pt idx="2">
                  <c:v>20</c:v>
                </c:pt>
              </c:numCache>
            </c:numRef>
          </c:val>
        </c:ser>
        <c:firstSliceAng val="0"/>
        <c:holeSize val="58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200">
              <a:solidFill>
                <a:srgbClr val="FFFFF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one line — what you do and for whom.
Typical mistake: a slogan instead of meaning.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whose pain, how acute, how it is solved today.
Typical mistake: a problem the founder invented rather than one customers described. Say where the numbers come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what changes for the customer — time, money, risk.
Typical mistake: a feature list with no customer outcome.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what has changed in technology, regulation or behaviour — why nobody did this before.
Typical mistake: no such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how many customers and how much money, sized bottom-up.
Typical mistake: “a €100bn market, we only need 1%”.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how the product looks and works — screenshots, demo.
Typical mistake: mock-ups presented as a working product.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who pays, how much, how often; unit economics.
Typical mistake: no price and no margin.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revenue, customers, pilots, month-by-month growth.
Typical mistake: cumulative charts that hide a decline.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alternatives and an edge that is hard to copy.
Typical mistake: “we have no competitors”.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why these people will pull it off.
Typical mistake: titles without relevant experience.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a 3–5 year forecast and the key assumptions.
Typical mistake: hockey-stick growth with no explanation. Numbers as in your financial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Investors look for: how much, for how long, for what, and the milestone.
Typical mistake: an amount with no plan and no next milestone.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11B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02920" y="1554480"/>
            <a:ext cx="81381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3" name="Text 0"/>
          <p:cNvSpPr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2"/>
                </a:solidFill>
              </a:rPr>
              <a:t>Illustrative example — replace with your own data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inetic.consulting/en/?utm_source=material&amp;utm_medium=pitch-deck&amp;utm_campaign=downloads" TargetMode="External"/><Relationship Id="rId2" Type="http://schemas.openxmlformats.org/officeDocument/2006/relationships/hyperlink" Target="https://finetic.consulting/en/contacts/?utm_source=material&amp;utm_medium=pitch-deck&amp;utm_campaign=downloads" TargetMode="External"/><Relationship Id="rId3" Type="http://schemas.openxmlformats.org/officeDocument/2006/relationships/hyperlink" Target="mailto:hello@finetic.consulting" TargetMode="External"/><Relationship Id="rId4" Type="http://schemas.openxmlformats.org/officeDocument/2006/relationships/hyperlink" Target="https://wa.me/34604470091" TargetMode="External"/><Relationship Id="rId5" Type="http://schemas.openxmlformats.org/officeDocument/2006/relationships/hyperlink" Target="https://es.linkedin.com/company/finetic-consulting" TargetMode="External"/><Relationship Id="rId6" Type="http://schemas.openxmlformats.org/officeDocument/2006/relationships/hyperlink" Target="https://www.facebook.com/finetic.consulting" TargetMode="External"/><Relationship Id="rId7" Type="http://schemas.openxmlformats.org/officeDocument/2006/relationships/hyperlink" Target="https://www.youtube.com/@fineticconsulting" TargetMode="External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use this template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1143000"/>
            <a:ext cx="813816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12 slides in the order investors think: pain and solution → size of the opportunity → evidence → people and money.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The slides are filled with an illustrative example, the startup ClinicaFlow. Replace the text and numbers with your own and delete the rest.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Every slide headline is a conclusion with a number, not a topic: not “Market” but “Clinics in our segment pay €4.3m a year”.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The notes on each slide say what investors look for and the typical mistake.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The numbers on the Financials and Round slides must match your financial model to the euro.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To send it, save as a PDF under 10 MB; delete this slide.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More on each slide — finetic.consulting/en/pitch-deck-for-investors/</a:t>
            </a:r>
            <a:endParaRPr lang="en-US" sz="1100" dirty="0"/>
          </a:p>
        </p:txBody>
      </p:sp>
      <p:sp>
        <p:nvSpPr>
          <p:cNvPr id="5" name="Text 0"/>
          <p:cNvSpPr/>
          <p:nvPr>
            <p:ph idx="100" type="title" hasCustomPrompt="1"/>
          </p:nvPr>
        </p:nvSpPr>
        <p:spPr>
          <a:xfrm>
            <a:off x="502920" y="155448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10972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01 · TITLE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155448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ClinicaFlow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2514600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5"/>
                </a:solidFill>
              </a:rPr>
              <a:t>Scheduling and doctor utilisation for private clinics in Spain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41605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Pre-seed round · €600,000 · 2026</a:t>
            </a:r>
            <a:endParaRPr lang="en-US" sz="1400" dirty="0"/>
          </a:p>
        </p:txBody>
      </p:sp>
      <p:sp>
        <p:nvSpPr>
          <p:cNvPr id="6" name="logo-placeholder"/>
          <p:cNvSpPr/>
          <p:nvPr/>
        </p:nvSpPr>
        <p:spPr>
          <a:xfrm>
            <a:off x="6949440" y="1143000"/>
            <a:ext cx="1463040" cy="146304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949440" y="1143000"/>
            <a:ext cx="14630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Logo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Illustrative example — replace with your own data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02 · PROBLEM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Private clinics lose up to 15% of appointments to no-shows and manual scheduling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502920" y="1783080"/>
            <a:ext cx="2560320" cy="2148840"/>
          </a:xfrm>
          <a:prstGeom prst="roundRect">
            <a:avLst>
              <a:gd name="adj" fmla="val 3404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15%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72491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of appointments lost to no-shows</a:t>
            </a:r>
            <a:endParaRPr lang="en-US" sz="1300" dirty="0"/>
          </a:p>
        </p:txBody>
      </p:sp>
      <p:sp>
        <p:nvSpPr>
          <p:cNvPr id="7" name="card"/>
          <p:cNvSpPr/>
          <p:nvPr/>
        </p:nvSpPr>
        <p:spPr>
          <a:xfrm>
            <a:off x="3246120" y="1783080"/>
            <a:ext cx="2560320" cy="2148840"/>
          </a:xfrm>
          <a:prstGeom prst="roundRect">
            <a:avLst>
              <a:gd name="adj" fmla="val 3404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74720" y="20116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h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272491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week spent rebooking by the front desk</a:t>
            </a:r>
            <a:endParaRPr lang="en-US" sz="1300" dirty="0"/>
          </a:p>
        </p:txBody>
      </p:sp>
      <p:sp>
        <p:nvSpPr>
          <p:cNvPr id="10" name="card"/>
          <p:cNvSpPr/>
          <p:nvPr/>
        </p:nvSpPr>
        <p:spPr>
          <a:xfrm>
            <a:off x="5989320" y="1783080"/>
            <a:ext cx="2560320" cy="2148840"/>
          </a:xfrm>
          <a:prstGeom prst="roundRect">
            <a:avLst>
              <a:gd name="adj" fmla="val 3404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0" y="20116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in 4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6217920" y="272491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clinics run their schedule in spreadsheets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02920" y="411480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Based on interviews with 24 clinics in Valencia, May–June 2026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03 · SOLUTION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ClinicaFlow fills freed-up slots by itself — no calls from the front desk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502920" y="1783080"/>
            <a:ext cx="2560320" cy="2377440"/>
          </a:xfrm>
          <a:prstGeom prst="roundRect">
            <a:avLst>
              <a:gd name="adj" fmla="val 307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697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Reminders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1546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to the patient 48 and 2 hours ahead, one-click cancellation</a:t>
            </a:r>
            <a:endParaRPr lang="en-US" sz="1400" dirty="0"/>
          </a:p>
        </p:txBody>
      </p:sp>
      <p:sp>
        <p:nvSpPr>
          <p:cNvPr id="9" name="card"/>
          <p:cNvSpPr/>
          <p:nvPr/>
        </p:nvSpPr>
        <p:spPr>
          <a:xfrm>
            <a:off x="3246120" y="1783080"/>
            <a:ext cx="2560320" cy="2377440"/>
          </a:xfrm>
          <a:prstGeom prst="roundRect">
            <a:avLst>
              <a:gd name="adj" fmla="val 307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74720" y="2011680"/>
            <a:ext cx="502920" cy="50292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474720" y="2011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474720" y="2697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Waiting list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474720" y="31546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a freed slot is offered to the next patient at once</a:t>
            </a:r>
            <a:endParaRPr lang="en-US" sz="1400" dirty="0"/>
          </a:p>
        </p:txBody>
      </p:sp>
      <p:sp>
        <p:nvSpPr>
          <p:cNvPr id="14" name="card"/>
          <p:cNvSpPr/>
          <p:nvPr/>
        </p:nvSpPr>
        <p:spPr>
          <a:xfrm>
            <a:off x="5989320" y="1783080"/>
            <a:ext cx="2560320" cy="2377440"/>
          </a:xfrm>
          <a:prstGeom prst="roundRect">
            <a:avLst>
              <a:gd name="adj" fmla="val 307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17920" y="2011680"/>
            <a:ext cx="502920" cy="50292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217920" y="2011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217920" y="2697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Online booking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217920" y="31546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from the clinic’s website and messengers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04 · WHY NOW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now: patients already book online, clinics do not yet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502920" y="1783080"/>
            <a:ext cx="8138160" cy="731520"/>
          </a:xfrm>
          <a:prstGeom prst="roundRect">
            <a:avLst>
              <a:gd name="adj" fmla="val 10000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7830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Behaviour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2880360" y="178308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Patients are used to booking online and expect the same from a private clinic</a:t>
            </a:r>
            <a:endParaRPr lang="en-US" sz="1400" dirty="0"/>
          </a:p>
        </p:txBody>
      </p:sp>
      <p:sp>
        <p:nvSpPr>
          <p:cNvPr id="7" name="card"/>
          <p:cNvSpPr/>
          <p:nvPr/>
        </p:nvSpPr>
        <p:spPr>
          <a:xfrm>
            <a:off x="502920" y="2651760"/>
            <a:ext cx="8138160" cy="731520"/>
          </a:xfrm>
          <a:prstGeom prst="roundRect">
            <a:avLst>
              <a:gd name="adj" fmla="val 10000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6517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Technology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2880360" y="265176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Cloud medical records open their schedules through an open interface</a:t>
            </a:r>
            <a:endParaRPr lang="en-US" sz="1400" dirty="0"/>
          </a:p>
        </p:txBody>
      </p:sp>
      <p:sp>
        <p:nvSpPr>
          <p:cNvPr id="10" name="card"/>
          <p:cNvSpPr/>
          <p:nvPr/>
        </p:nvSpPr>
        <p:spPr>
          <a:xfrm>
            <a:off x="502920" y="3520440"/>
            <a:ext cx="8138160" cy="731520"/>
          </a:xfrm>
          <a:prstGeom prst="roundRect">
            <a:avLst>
              <a:gd name="adj" fmla="val 10000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52044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Economics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880360" y="352044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Every missed appointment is lost revenue at the same cost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05 · MARKET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Clinics in our segment pay €4.3m a year for booking and scheduling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737360"/>
            <a:ext cx="504565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All private clinics in Spain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548579" y="1737360"/>
            <a:ext cx="2863901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the whole market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914400" y="2514600"/>
            <a:ext cx="7315200" cy="658368"/>
          </a:xfrm>
          <a:prstGeom prst="roundRect">
            <a:avLst>
              <a:gd name="adj" fmla="val 11111"/>
            </a:avLst>
          </a:prstGeom>
          <a:solidFill>
            <a:srgbClr val="C5CFDB"/>
          </a:solidFill>
          <a:ln w="12700">
            <a:solidFill>
              <a:srgbClr val="C5CF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43000" y="2514600"/>
            <a:ext cx="453542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Clinics with 3–20 doctors in Valencia and Madrid: 1,200 × €3,600 a year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49824" y="2514600"/>
            <a:ext cx="25511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€4.3m — our segment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325880" y="3291840"/>
            <a:ext cx="6492240" cy="658368"/>
          </a:xfrm>
          <a:prstGeom prst="roundRect">
            <a:avLst>
              <a:gd name="adj" fmla="val 11111"/>
            </a:avLst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554480" y="3291840"/>
            <a:ext cx="402518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Share reachable in 3 years through our channels: 10%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351069" y="3291840"/>
            <a:ext cx="2238451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€430,000 a year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02920" y="416052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Bottom-up: number of customers × annual price × reachable share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06 · PRODUCT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product works: 3 clinics run their whole schedule in it</a:t>
            </a:r>
            <a:endParaRPr lang="en-US" sz="2400" dirty="0"/>
          </a:p>
        </p:txBody>
      </p:sp>
      <p:sp>
        <p:nvSpPr>
          <p:cNvPr id="4" name="screenshot-placeholder"/>
          <p:cNvSpPr/>
          <p:nvPr/>
        </p:nvSpPr>
        <p:spPr>
          <a:xfrm>
            <a:off x="502920" y="1691640"/>
            <a:ext cx="4846320" cy="2788920"/>
          </a:xfrm>
          <a:prstGeom prst="roundRect">
            <a:avLst>
              <a:gd name="adj" fmla="val 2623"/>
            </a:avLst>
          </a:prstGeom>
          <a:solidFill>
            <a:srgbClr val="EEF1F5"/>
          </a:solidFill>
          <a:ln w="12700">
            <a:solidFill>
              <a:srgbClr val="C5CFDB"/>
            </a:solidFill>
            <a:prstDash val="dash"/>
          </a:ln>
        </p:spPr>
      </p:sp>
      <p:sp>
        <p:nvSpPr>
          <p:cNvPr id="5" name="Text 3"/>
          <p:cNvSpPr txBox="1"/>
          <p:nvPr/>
        </p:nvSpPr>
        <p:spPr>
          <a:xfrm>
            <a:off x="502920" y="1691640"/>
            <a:ext cx="4846320" cy="278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Product screenshot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669280" y="1828800"/>
            <a:ext cx="365760" cy="36576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669280" y="18288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✓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172200" y="17830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Booking a patient takes 30 seconds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669280" y="2743200"/>
            <a:ext cx="365760" cy="36576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669280" y="2743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172200" y="26974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No-shows fall within the first month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669280" y="3657600"/>
            <a:ext cx="365760" cy="36576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669280" y="36576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✓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172200" y="36118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 clinic is onboarded in one day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07 · BUSINESS MODEL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clinic pays back the subscription in month one — one saved appointment a day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502920" y="1783080"/>
            <a:ext cx="1874520" cy="2011680"/>
          </a:xfrm>
          <a:prstGeom prst="roundRect">
            <a:avLst>
              <a:gd name="adj" fmla="val 3902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20116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€300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7249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per clinic per month</a:t>
            </a:r>
            <a:endParaRPr lang="en-US" sz="1300" dirty="0"/>
          </a:p>
        </p:txBody>
      </p:sp>
      <p:sp>
        <p:nvSpPr>
          <p:cNvPr id="7" name="card"/>
          <p:cNvSpPr/>
          <p:nvPr/>
        </p:nvSpPr>
        <p:spPr>
          <a:xfrm>
            <a:off x="2560320" y="1783080"/>
            <a:ext cx="1874520" cy="2011680"/>
          </a:xfrm>
          <a:prstGeom prst="roundRect">
            <a:avLst>
              <a:gd name="adj" fmla="val 3902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743200" y="20116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80%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27249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gross margin</a:t>
            </a:r>
            <a:endParaRPr lang="en-US" sz="1300" dirty="0"/>
          </a:p>
        </p:txBody>
      </p:sp>
      <p:sp>
        <p:nvSpPr>
          <p:cNvPr id="10" name="card"/>
          <p:cNvSpPr/>
          <p:nvPr/>
        </p:nvSpPr>
        <p:spPr>
          <a:xfrm>
            <a:off x="4617720" y="1783080"/>
            <a:ext cx="1874520" cy="2011680"/>
          </a:xfrm>
          <a:prstGeom prst="roundRect">
            <a:avLst>
              <a:gd name="adj" fmla="val 3902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20116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€900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4800600" y="27249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customer acquisition cost</a:t>
            </a:r>
            <a:endParaRPr lang="en-US" sz="1300" dirty="0"/>
          </a:p>
        </p:txBody>
      </p:sp>
      <p:sp>
        <p:nvSpPr>
          <p:cNvPr id="13" name="card"/>
          <p:cNvSpPr/>
          <p:nvPr/>
        </p:nvSpPr>
        <p:spPr>
          <a:xfrm>
            <a:off x="6675120" y="1783080"/>
            <a:ext cx="1874520" cy="2011680"/>
          </a:xfrm>
          <a:prstGeom prst="roundRect">
            <a:avLst>
              <a:gd name="adj" fmla="val 3902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858000" y="20116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mo</a:t>
            </a:r>
            <a:endParaRPr lang="en-US" sz="3600" dirty="0"/>
          </a:p>
        </p:txBody>
      </p:sp>
      <p:sp>
        <p:nvSpPr>
          <p:cNvPr id="15" name="Text 13"/>
          <p:cNvSpPr txBox="1"/>
          <p:nvPr/>
        </p:nvSpPr>
        <p:spPr>
          <a:xfrm>
            <a:off x="6858000" y="27249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customer payback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08 · TRACTION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Revenue grew 4.7× in six months: from 3 pilots to 14 paying clinics</a:t>
            </a:r>
            <a:endParaRPr lang="en-US" sz="2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02920" y="1600200"/>
          <a:ext cx="8138160" cy="2697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02920" y="434340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Month by month, not cumulative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09 · COMPETITION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Large systems are expensive and complex for a clinic with 3–20 doctors</a:t>
            </a:r>
            <a:endParaRPr lang="en-US" sz="2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691640"/>
          <a:ext cx="8138160" cy="914400"/>
        </p:xfrm>
        <a:graphic>
          <a:graphicData uri="http://schemas.openxmlformats.org/drawingml/2006/table">
            <a:tbl>
              <a:tblPr/>
              <a:tblGrid>
                <a:gridCol w="3383280"/>
                <a:gridCol w="1600200"/>
                <a:gridCol w="1600200"/>
                <a:gridCol w="1554480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ClinicaFlow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1B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 systems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Spreadsheets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5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Onboarding in a day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071B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FA1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Waiting list and reminders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071B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FA1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Price for a small clinic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071B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FA1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staff training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071B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FA1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10 · TEAM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team has built and sold products for clinics before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502920" y="1691640"/>
            <a:ext cx="2560320" cy="2651760"/>
          </a:xfrm>
          <a:prstGeom prst="roundRect">
            <a:avLst>
              <a:gd name="adj" fmla="val 285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photo-placeholder"/>
          <p:cNvSpPr/>
          <p:nvPr/>
        </p:nvSpPr>
        <p:spPr>
          <a:xfrm>
            <a:off x="1371600" y="1874520"/>
            <a:ext cx="822960" cy="822960"/>
          </a:xfrm>
          <a:prstGeom prst="ellipse">
            <a:avLst/>
          </a:prstGeom>
          <a:solidFill>
            <a:srgbClr val="C5CFDB"/>
          </a:solidFill>
          <a:ln w="12700">
            <a:solidFill>
              <a:srgbClr val="C5CFD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371600" y="18745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Photo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788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First Last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1089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CEO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42900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Ran a clinic chain in Valencia for 8 years</a:t>
            </a:r>
            <a:endParaRPr lang="en-US" sz="1300" dirty="0"/>
          </a:p>
        </p:txBody>
      </p:sp>
      <p:sp>
        <p:nvSpPr>
          <p:cNvPr id="10" name="card"/>
          <p:cNvSpPr/>
          <p:nvPr/>
        </p:nvSpPr>
        <p:spPr>
          <a:xfrm>
            <a:off x="3246120" y="1691640"/>
            <a:ext cx="2560320" cy="2651760"/>
          </a:xfrm>
          <a:prstGeom prst="roundRect">
            <a:avLst>
              <a:gd name="adj" fmla="val 285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1" name="photo-placeholder"/>
          <p:cNvSpPr/>
          <p:nvPr/>
        </p:nvSpPr>
        <p:spPr>
          <a:xfrm>
            <a:off x="4114800" y="1874520"/>
            <a:ext cx="822960" cy="822960"/>
          </a:xfrm>
          <a:prstGeom prst="ellipse">
            <a:avLst/>
          </a:prstGeom>
          <a:solidFill>
            <a:srgbClr val="C5CFDB"/>
          </a:solidFill>
          <a:ln w="12700">
            <a:solidFill>
              <a:srgbClr val="C5CFD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114800" y="18745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Photo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429000" y="2788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First Last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429000" y="31089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429000" y="342900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Built medical software used by 200 clinics</a:t>
            </a:r>
            <a:endParaRPr lang="en-US" sz="1300" dirty="0"/>
          </a:p>
        </p:txBody>
      </p:sp>
      <p:sp>
        <p:nvSpPr>
          <p:cNvPr id="16" name="card"/>
          <p:cNvSpPr/>
          <p:nvPr/>
        </p:nvSpPr>
        <p:spPr>
          <a:xfrm>
            <a:off x="5989320" y="1691640"/>
            <a:ext cx="2560320" cy="2651760"/>
          </a:xfrm>
          <a:prstGeom prst="roundRect">
            <a:avLst>
              <a:gd name="adj" fmla="val 285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7" name="photo-placeholder"/>
          <p:cNvSpPr/>
          <p:nvPr/>
        </p:nvSpPr>
        <p:spPr>
          <a:xfrm>
            <a:off x="6858000" y="1874520"/>
            <a:ext cx="822960" cy="822960"/>
          </a:xfrm>
          <a:prstGeom prst="ellipse">
            <a:avLst/>
          </a:prstGeom>
          <a:solidFill>
            <a:srgbClr val="C5CFDB"/>
          </a:solidFill>
          <a:ln w="12700">
            <a:solidFill>
              <a:srgbClr val="C5CFD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58000" y="18745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Photo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172200" y="2788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First Last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172200" y="31089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Sales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172200" y="342900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5 years of B2B healthcare sales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11 · FINANCIALS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€2m revenue by 2029 and break-even in year three</a:t>
            </a:r>
            <a:endParaRPr lang="en-US" sz="2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02920" y="1600200"/>
          <a:ext cx="512064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card"/>
          <p:cNvSpPr/>
          <p:nvPr/>
        </p:nvSpPr>
        <p:spPr>
          <a:xfrm>
            <a:off x="5852160" y="1691640"/>
            <a:ext cx="2788920" cy="2743200"/>
          </a:xfrm>
          <a:prstGeom prst="roundRect">
            <a:avLst>
              <a:gd name="adj" fmla="val 266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989320" y="1828800"/>
            <a:ext cx="25603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Clinics: 14 → 120 → 300 → 520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Average price grows with modules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Break-even in 2028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12 · THE ROUND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Raising €600,000 for 18 months to reach 130 paying clinics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60020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€600,000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24688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pre-seed · 18 months · pre-money €2.4m · investor stake 20%</a:t>
            </a:r>
            <a:endParaRPr lang="en-US" sz="13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0" y="1463040"/>
          <a:ext cx="402336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3840480"/>
            <a:ext cx="8138160" cy="731520"/>
          </a:xfrm>
          <a:prstGeom prst="roundRect">
            <a:avLst>
              <a:gd name="adj" fmla="val 10000"/>
            </a:avLst>
          </a:prstGeom>
          <a:solidFill>
            <a:srgbClr val="2F3C4C"/>
          </a:solidFill>
          <a:ln w="12700">
            <a:solidFill>
              <a:srgbClr val="2F3C4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31520" y="384048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Milestone: 130 paying clinics and €39,000 monthly revenue — enough to raise a seed round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Illustrative example — replace with your own data</a:t>
            </a:r>
            <a:endParaRPr lang="en-US" sz="900" dirty="0"/>
          </a:p>
        </p:txBody>
      </p:sp>
      <p:sp>
        <p:nvSpPr>
          <p:cNvPr id="11" name="Text 0"/>
          <p:cNvSpPr/>
          <p:nvPr>
            <p:ph idx="100" type="title" hasCustomPrompt="1"/>
          </p:nvPr>
        </p:nvSpPr>
        <p:spPr>
          <a:xfrm>
            <a:off x="502920" y="155448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Finetic Consulting contacts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10058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Questions about this material or need help with your project? Write to us or book a free 15–30 minute intro meeting.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600200"/>
            <a:ext cx="3931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Website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finetic.consulting/en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Book a meeting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finetic.consulting/en/contacts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E-mail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hello@finetic.consulting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Phone and WhatsApp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+34 604 47 00 91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4617720" y="1600200"/>
            <a:ext cx="3931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LinkedIn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linkedin.com/company/finetic-consulting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Facebook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facebook.com/finetic.consulting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YouTube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youtube.com/@fineticconsulting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Office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FFFFFF"/>
                </a:solidFill>
              </a:rPr>
              <a:t>Av. dels Mariners de la Vila Joiosa, 1, 03570 Villajoyosa (Alicante)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470916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Finetic reference slide — delete it together with the instructions before sending the deck to investors.</a:t>
            </a:r>
            <a:endParaRPr lang="en-US" sz="900" dirty="0"/>
          </a:p>
        </p:txBody>
      </p:sp>
      <p:sp>
        <p:nvSpPr>
          <p:cNvPr id="7" name="Text 0"/>
          <p:cNvSpPr/>
          <p:nvPr>
            <p:ph idx="100" type="title" hasCustomPrompt="1"/>
          </p:nvPr>
        </p:nvSpPr>
        <p:spPr>
          <a:xfrm>
            <a:off x="502920" y="155448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netic Pitch">
  <a:themeElements>
    <a:clrScheme name="Finetic Pitch">
      <a:dk1>
        <a:srgbClr val="111B27"/>
      </a:dk1>
      <a:lt1>
        <a:srgbClr val="FFFFFF"/>
      </a:lt1>
      <a:dk2>
        <a:srgbClr val="2F3C4C"/>
      </a:dk2>
      <a:lt2>
        <a:srgbClr val="EEF1F5"/>
      </a:lt2>
      <a:accent1>
        <a:srgbClr val="0071BC"/>
      </a:accent1>
      <a:accent2>
        <a:srgbClr val="4F5866"/>
      </a:accent2>
      <a:accent3>
        <a:srgbClr val="9E4433"/>
      </a:accent3>
      <a:accent4>
        <a:srgbClr val="8FA1B0"/>
      </a:accent4>
      <a:accent5>
        <a:srgbClr val="C5CFDB"/>
      </a:accent5>
      <a:accent6>
        <a:srgbClr val="1D2836"/>
      </a:accent6>
      <a:hlink>
        <a:srgbClr val="0071BC"/>
      </a:hlink>
      <a:folHlink>
        <a:srgbClr val="4F5866"/>
      </a:folHlink>
    </a:clrScheme>
    <a:fontScheme name="Finetic Pitch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Finetic Consulting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Pitch deck template — Finetic Consulting</dc:title>
  <dc:subject>PptxGenJS Presentation</dc:subject>
  <dc:creator>Finetic Consulting</dc:creator>
  <cp:lastModifiedBy>Finetic Consulting</cp:lastModifiedBy>
  <cp:revision>1</cp:revision>
  <dcterms:created xsi:type="dcterms:W3CDTF">2026-10-05T11:28:41Z</dcterms:created>
  <dcterms:modified xsi:type="dcterms:W3CDTF">2026-10-05T11:28:41Z</dcterms:modified>
</cp:coreProperties>
</file>