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charts/chart1.xml" ContentType="application/vnd.openxmlformats-officedocument.drawingml.chart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charts/chart2.xml" ContentType="application/vnd.openxmlformats-officedocument.drawingml.chart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charts/chart3.xml" ContentType="application/vnd.openxmlformats-officedocument.drawingml.chart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Инструкция" id="{bc3bdc5b-bea6-c38c-8aba-60f2b10222ac}">
          <p14:sldIdLst>
            <p14:sldId id="256"/>
          </p14:sldIdLst>
        </p14:section>
        <p14:section name="Питч-дек" id="{41cd9d88-79b2-87a8-e83d-4a5ea794d0a8}">
          <p14:sldIdLst>
            <p14:sldId id="257"/>
            <p14:sldId id="258"/>
            <p14:sldId id="259"/>
            <p14:sldId id="260"/>
            <p14:sldId id="261"/>
            <p14:sldId id="262"/>
            <p14:sldId id="263"/>
            <p14:sldId id="264"/>
            <p14:sldId id="265"/>
            <p14:sldId id="266"/>
            <p14:sldId id="267"/>
            <p14:sldId id="268"/>
          </p14:sldIdLst>
        </p14:section>
        <p14:section name="Finetic Consulting" id="{10d48901-6613-2ea9-d649-b474c9752caa}">
          <p14:sldIdLst>
            <p14:sldId id="269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/Relationships>
</file>

<file path=ppt/charts/_rels/chart1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title>
      <c:tx>
        <c:rich>
          <a:bodyPr/>
          <a:lstStyle/>
          <a:p>
            <a:pPr>
              <a:defRPr sz="1200" b="0" i="0" u="none" strike="noStrike">
                <a:solidFill>
                  <a:srgbClr val="4F5866"/>
                </a:solidFill>
                <a:latin typeface="+mn-lt"/>
              </a:defRPr>
            </a:pPr>
            <a:r>
              <a:rPr sz="1200" b="0" i="0" u="none" strike="noStrike">
                <a:solidFill>
                  <a:srgbClr val="4F5866"/>
                </a:solidFill>
                <a:latin typeface="+mn-lt"/>
              </a:rPr>
              <a:t>Месячная выручка, €</a:t>
            </a:r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Месячная выручка, €</c:v>
                </c:pt>
              </c:strCache>
            </c:strRef>
          </c:tx>
          <c:spPr>
            <a:solidFill>
              <a:srgbClr val="0071BC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100" u="none">
                    <a:solidFill>
                      <a:srgbClr val="111B27"/>
                    </a:solidFill>
                    <a:latin typeface="+mn-lt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Sheet1!$A$2:$A$7</c:f>
              <c:multiLvlStrCache>
                <c:ptCount val="6"/>
                <c:lvl>
                  <c:pt idx="0">
                    <c:v>май</c:v>
                  </c:pt>
                  <c:pt idx="1">
                    <c:v>июнь</c:v>
                  </c:pt>
                  <c:pt idx="2">
                    <c:v>июль</c:v>
                  </c:pt>
                  <c:pt idx="3">
                    <c:v>авг.</c:v>
                  </c:pt>
                  <c:pt idx="4">
                    <c:v>сент.</c:v>
                  </c:pt>
                  <c:pt idx="5">
                    <c:v>окт.</c:v>
                  </c:pt>
                </c:lvl>
              </c:multiLvlStrCache>
            </c:multiLvl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900</c:v>
                </c:pt>
                <c:pt idx="1">
                  <c:v>1500</c:v>
                </c:pt>
                <c:pt idx="2">
                  <c:v>2100</c:v>
                </c:pt>
                <c:pt idx="3">
                  <c:v>2700</c:v>
                </c:pt>
                <c:pt idx="4">
                  <c:v>3600</c:v>
                </c:pt>
                <c:pt idx="5">
                  <c:v>4200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1100" u="none">
                  <a:solidFill>
                    <a:srgbClr val="111B27"/>
                  </a:solidFill>
                  <a:latin typeface="+mn-lt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6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100" b="0" i="0" u="none" strike="noStrike">
                <a:solidFill>
                  <a:srgbClr val="4F5866"/>
                </a:solidFill>
                <a:latin typeface="+mn-lt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1"/>
        <c:axPos val="l"/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title>
      <c:tx>
        <c:rich>
          <a:bodyPr/>
          <a:lstStyle/>
          <a:p>
            <a:pPr>
              <a:defRPr sz="1200" b="0" i="0" u="none" strike="noStrike">
                <a:solidFill>
                  <a:srgbClr val="4F5866"/>
                </a:solidFill>
                <a:latin typeface="+mn-lt"/>
              </a:defRPr>
            </a:pPr>
            <a:r>
              <a:rPr sz="1200" b="0" i="0" u="none" strike="noStrike">
                <a:solidFill>
                  <a:srgbClr val="4F5866"/>
                </a:solidFill>
                <a:latin typeface="+mn-lt"/>
              </a:rPr>
              <a:t>Выручка по годам, тыс. €</a:t>
            </a:r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Выручка по годам, тыс. €</c:v>
                </c:pt>
              </c:strCache>
            </c:strRef>
          </c:tx>
          <c:spPr>
            <a:solidFill>
              <a:srgbClr val="2F3C4C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100" u="none">
                    <a:solidFill>
                      <a:srgbClr val="111B27"/>
                    </a:solidFill>
                    <a:latin typeface="+mn-lt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Sheet1!$A$2:$A$5</c:f>
              <c:multiLvlStrCache>
                <c:ptCount val="4"/>
                <c:lvl>
                  <c:pt idx="0">
                    <c:v>2026</c:v>
                  </c:pt>
                  <c:pt idx="1">
                    <c:v>2027</c:v>
                  </c:pt>
                  <c:pt idx="2">
                    <c:v>2028</c:v>
                  </c:pt>
                  <c:pt idx="3">
                    <c:v>2029</c:v>
                  </c:pt>
                </c:lvl>
              </c:multiLvlStrCache>
            </c:multiLvl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26</c:v>
                </c:pt>
                <c:pt idx="1">
                  <c:v>380</c:v>
                </c:pt>
                <c:pt idx="2">
                  <c:v>1050</c:v>
                </c:pt>
                <c:pt idx="3">
                  <c:v>2000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1100" u="none">
                  <a:solidFill>
                    <a:srgbClr val="111B27"/>
                  </a:solidFill>
                  <a:latin typeface="+mn-lt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5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100" b="0" i="0" u="none" strike="noStrike">
                <a:solidFill>
                  <a:srgbClr val="4F5866"/>
                </a:solidFill>
                <a:latin typeface="+mn-lt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1"/>
        <c:axPos val="l"/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use</c:v>
                </c:pt>
              </c:strCache>
            </c:strRef>
          </c:tx>
          <c:spPr>
            <a:solidFill>
              <a:schemeClr val="accent1"/>
            </a:solidFill>
            <a:ln w="9525" cap="flat">
              <a:solidFill>
                <a:srgbClr val="F9F9F9"/>
              </a:solidFill>
              <a:prstDash val="solid"/>
              <a:round/>
            </a:ln>
            <a:effectLst/>
          </c:spPr>
          <c:dPt>
            <c:idx val="0"/>
            <c:bubble3D val="0"/>
            <c:spPr>
              <a:solidFill>
                <a:srgbClr val="0071BC"/>
              </a:solidFill>
              <a:effectLst/>
            </c:spPr>
          </c:dPt>
          <c:dPt>
            <c:idx val="1"/>
            <c:bubble3D val="0"/>
            <c:spPr>
              <a:solidFill>
                <a:srgbClr val="8FA1B0"/>
              </a:solidFill>
              <a:effectLst/>
            </c:spPr>
          </c:dPt>
          <c:dPt>
            <c:idx val="2"/>
            <c:bubble3D val="0"/>
            <c:spPr>
              <a:solidFill>
                <a:srgbClr val="C5CFDB"/>
              </a:solidFill>
              <a:effectLst/>
            </c:spPr>
          </c:dPt>
          <c:dLbls>
            <c:dLbl>
              <c:idx val="0"/>
              <c:numFmt formatCode="0%" sourceLinked="0"/>
              <c:spPr/>
              <c:txPr>
                <a:bodyPr/>
                <a:lstStyle/>
                <a:p>
                  <a:pPr>
                    <a:defRPr sz="1100" b="0" i="0" u="none" strike="noStrike">
                      <a:solidFill>
                        <a:srgbClr val="FFFFFF"/>
                      </a:solidFill>
                      <a:latin typeface="+mn-lt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1"/>
              <c:numFmt formatCode="0%" sourceLinked="0"/>
              <c:spPr/>
              <c:txPr>
                <a:bodyPr/>
                <a:lstStyle/>
                <a:p>
                  <a:pPr>
                    <a:defRPr sz="1100" b="0" i="0" u="none" strike="noStrike">
                      <a:solidFill>
                        <a:srgbClr val="FFFFFF"/>
                      </a:solidFill>
                      <a:latin typeface="+mn-lt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2"/>
              <c:numFmt formatCode="0%" sourceLinked="0"/>
              <c:spPr/>
              <c:txPr>
                <a:bodyPr/>
                <a:lstStyle/>
                <a:p>
                  <a:pPr>
                    <a:defRPr sz="1100" b="0" i="0" u="none" strike="noStrike">
                      <a:solidFill>
                        <a:srgbClr val="FFFFFF"/>
                      </a:solidFill>
                      <a:latin typeface="+mn-lt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numFmt formatCode="0%" sourceLinked="0"/>
            <c:txPr>
              <a:bodyPr/>
              <a:lstStyle/>
              <a:p>
                <a:pPr>
                  <a:defRPr sz="1800" b="0" i="0" u="none" strike="noStrik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0"/>
          </c:dLbls>
          <c:cat>
            <c:strRef>
              <c:f>Sheet1!$A$2:$A$4</c:f>
              <c:strCache>
                <c:ptCount val="3"/>
                <c:pt idx="0">
                  <c:v>Разработка</c:v>
                </c:pt>
                <c:pt idx="1">
                  <c:v>Продажи и маркетинг</c:v>
                </c:pt>
                <c:pt idx="2">
                  <c:v>Операционные расходы</c:v>
                </c:pt>
              </c:strCache>
            </c:strRef>
          </c:cat>
          <c:val>
            <c:numRef>
              <c:f>Sheet1!$B$2:$B$4</c:f>
              <c:numCache>
                <c:ptCount val="3"/>
                <c:pt idx="0">
                  <c:v>45</c:v>
                </c:pt>
                <c:pt idx="1">
                  <c:v>35</c:v>
                </c:pt>
                <c:pt idx="2">
                  <c:v>20</c:v>
                </c:pt>
              </c:numCache>
            </c:numRef>
          </c:val>
        </c:ser>
        <c:firstSliceAng val="0"/>
        <c:holeSize val="58"/>
      </c:doughnutChart>
      <c:spPr>
        <a:noFill/>
        <a:ln>
          <a:noFill/>
        </a:ln>
        <a:effectLst/>
      </c:spPr>
    </c:plotArea>
    <c:legend>
      <c:legendPos val="r"/>
      <c:overlay val="0"/>
      <c:txPr>
        <a:bodyPr/>
        <a:lstStyle/>
        <a:p>
          <a:pPr>
            <a:defRPr sz="1200">
              <a:solidFill>
                <a:srgbClr val="FFFFFF"/>
              </a:solidFill>
              <a:latin typeface="+mn-lt"/>
              <a:cs typeface="+mn-lt"/>
            </a:defRPr>
          </a:pPr>
          <a:endParaRPr lang="en-US"/>
        </a:p>
      </c:txPr>
    </c:legend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Инвестор ищет: одну фразу — что вы делаете и для кого.
Типичная ошибка: слоган вместо смысла.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Инвестор ищет: чья боль, насколько острая, как её решают сейчас.
Типичная ошибка: проблема, которую придумал основатель, а не назвали клиенты. Укажите, откуда цифры.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Инвестор ищет: что меняется для клиента — время, деньги, риск.
Типичная ошибка: список функций без результата для клиента.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Инвестор ищет: что изменилось в технологиях, законах или поведении — почему никто не сделал этого раньше.
Типичная ошибка: слайда нет.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Инвестор ищет: сколько клиентов и денег, посчитанных снизу вверх.
Типичная ошибка: «рынок 100 млрд, нам хватит 1 %».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Инвестор ищет: как продукт выглядит и работает — скриншоты, демо.
Типичная ошибка: макеты, которые выдают за работающий продукт.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Инвестор ищет: кто платит, сколько, как часто; юнит-экономику.
Типичная ошибка: нет цены и маржи.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Инвестор ищет: выручку, клиентов, пилоты, рост по месяцам.
Типичная ошибка: накопительные графики, которые скрывают спад.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Инвестор ищет: альтернативы и отличие, которое трудно скопировать.
Типичная ошибка: «конкурентов нет».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Инвестор ищет: почему именно эти люди справятся.
Типичная ошибка: должности без опыта, который относится к задаче.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Инвестор ищет: прогноз на 3–5 лет и ключевые допущения.
Типичная ошибка: рост «клюшкой» без объяснения. Цифры — как в финансовой модели.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Инвестор ищет: сколько, на какой срок, на что и какая веха.
Типичная ошибка: сумма без плана и без следующей вехи.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ARK">
    <p:bg>
      <p:bgPr>
        <a:solidFill>
          <a:srgbClr val="111B2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02920" y="1554480"/>
            <a:ext cx="8138160" cy="118872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40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defRPr>
            </a:lvl1pPr>
          </a:lstStyle>
          <a:p>
            <a:pPr algn="l" indent="0" marL="0">
              <a:buNone/>
            </a:pPr>
            <a:endParaRPr lang="en-US" sz="400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02920" y="566928"/>
            <a:ext cx="8138160" cy="86868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2400" b="1" dirty="0">
                <a:solidFill>
                  <a:schemeClr val="tx1"/>
                </a:solidFill>
                <a:latin typeface="Cambria" pitchFamily="34" charset="0"/>
                <a:ea typeface="Cambria" pitchFamily="34" charset="-122"/>
                <a:cs typeface="Cambria" pitchFamily="34" charset="-120"/>
              </a:defRPr>
            </a:lvl1pPr>
          </a:lstStyle>
          <a:p>
            <a:pPr algn="l" indent="0" marL="0">
              <a:buNone/>
            </a:pPr>
            <a:endParaRPr lang="en-US" sz="2400" dirty="0"/>
          </a:p>
        </p:txBody>
      </p:sp>
      <p:sp>
        <p:nvSpPr>
          <p:cNvPr id="3" name="Text 0"/>
          <p:cNvSpPr/>
          <p:nvPr/>
        </p:nvSpPr>
        <p:spPr>
          <a:xfrm>
            <a:off x="502920" y="4754880"/>
            <a:ext cx="5486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chemeClr val="accent2"/>
                </a:solidFill>
              </a:rPr>
              <a:t>Условный пример — замените своими данными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75320" y="4754880"/>
            <a:ext cx="36576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4F586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75320" y="4754880"/>
            <a:ext cx="36576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4F586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.xml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2.xml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3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hyperlink" Target="https://finetic.consulting/?utm_source=material&amp;utm_medium=pitch-deck&amp;utm_campaign=downloads" TargetMode="External"/><Relationship Id="rId2" Type="http://schemas.openxmlformats.org/officeDocument/2006/relationships/hyperlink" Target="https://finetic.consulting/kontakty/?utm_source=material&amp;utm_medium=pitch-deck&amp;utm_campaign=downloads" TargetMode="External"/><Relationship Id="rId3" Type="http://schemas.openxmlformats.org/officeDocument/2006/relationships/hyperlink" Target="mailto:hello@finetic.consulting" TargetMode="External"/><Relationship Id="rId4" Type="http://schemas.openxmlformats.org/officeDocument/2006/relationships/hyperlink" Target="https://wa.me/34604470091" TargetMode="External"/><Relationship Id="rId5" Type="http://schemas.openxmlformats.org/officeDocument/2006/relationships/hyperlink" Target="https://t.me/Pan_Vladis" TargetMode="External"/><Relationship Id="rId6" Type="http://schemas.openxmlformats.org/officeDocument/2006/relationships/hyperlink" Target="https://t.me/panchenko_mnenie" TargetMode="External"/><Relationship Id="rId7" Type="http://schemas.openxmlformats.org/officeDocument/2006/relationships/hyperlink" Target="https://es.linkedin.com/company/finetic-consulting" TargetMode="External"/><Relationship Id="rId8" Type="http://schemas.openxmlformats.org/officeDocument/2006/relationships/hyperlink" Target="https://www.facebook.com/finetic.consulting" TargetMode="External"/><Relationship Id="rId9" Type="http://schemas.openxmlformats.org/officeDocument/2006/relationships/hyperlink" Target="https://www.youtube.com/@fineticconsulting" TargetMode="External"/><Relationship Id="rId10" Type="http://schemas.openxmlformats.org/officeDocument/2006/relationships/slideLayout" Target="../slideLayouts/slideLayout2.xml"/><Relationship Id="rId11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02920" y="411480"/>
            <a:ext cx="7315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Как пользоваться шаблоном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502920" y="1143000"/>
            <a:ext cx="8138160" cy="3108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600"/>
              </a:spcAft>
              <a:buSzPct val="100000"/>
              <a:buFont typeface="+mj-lt"/>
              <a:buAutoNum type="arabicPeriod" startAt="1"/>
            </a:pPr>
            <a:r>
              <a:rPr lang="en-US" sz="1400" dirty="0">
                <a:solidFill>
                  <a:schemeClr val="bg1"/>
                </a:solidFill>
              </a:rPr>
              <a:t>12 слайдов в порядке, в котором рассуждает инвестор: боль и решение → размер возможности → доказательства → люди и деньги.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Font typeface="+mj-lt"/>
              <a:buAutoNum type="arabicPeriod" startAt="1"/>
            </a:pPr>
            <a:r>
              <a:rPr lang="en-US" sz="1400" dirty="0">
                <a:solidFill>
                  <a:schemeClr val="bg1"/>
                </a:solidFill>
              </a:rPr>
              <a:t>Слайды заполнены условным примером — стартап ClinicaFlow. Замените текст и цифры своими, лишнее удалите.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Font typeface="+mj-lt"/>
              <a:buAutoNum type="arabicPeriod" startAt="1"/>
            </a:pPr>
            <a:r>
              <a:rPr lang="en-US" sz="1400" dirty="0">
                <a:solidFill>
                  <a:schemeClr val="bg1"/>
                </a:solidFill>
              </a:rPr>
              <a:t>Заголовок каждого слайда — вывод с числом, а не тема: не «Рынок», а «4,3 млн € в год платят клиники нашего сегмента».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Font typeface="+mj-lt"/>
              <a:buAutoNum type="arabicPeriod" startAt="1"/>
            </a:pPr>
            <a:r>
              <a:rPr lang="en-US" sz="1400" dirty="0">
                <a:solidFill>
                  <a:schemeClr val="bg1"/>
                </a:solidFill>
              </a:rPr>
              <a:t>В заметках к каждому слайду — что ищет инвестор и типичная ошибка.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Font typeface="+mj-lt"/>
              <a:buAutoNum type="arabicPeriod" startAt="1"/>
            </a:pPr>
            <a:r>
              <a:rPr lang="en-US" sz="1400" dirty="0">
                <a:solidFill>
                  <a:schemeClr val="bg1"/>
                </a:solidFill>
              </a:rPr>
              <a:t>Цифры на слайдах «Финансы» и «Раунд» должны совпадать с финансовой моделью до евро.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Font typeface="+mj-lt"/>
              <a:buAutoNum type="arabicPeriod" startAt="1"/>
            </a:pPr>
            <a:r>
              <a:rPr lang="en-US" sz="1400" dirty="0">
                <a:solidFill>
                  <a:schemeClr val="bg1"/>
                </a:solidFill>
              </a:rPr>
              <a:t>Для рассылки сохраните в PDF до 10 МБ; этот слайд удалите.</a:t>
            </a:r>
            <a:endParaRPr lang="en-US" sz="1400" dirty="0"/>
          </a:p>
        </p:txBody>
      </p:sp>
      <p:sp>
        <p:nvSpPr>
          <p:cNvPr id="4" name="Text 2"/>
          <p:cNvSpPr txBox="1"/>
          <p:nvPr/>
        </p:nvSpPr>
        <p:spPr>
          <a:xfrm>
            <a:off x="502920" y="4526280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5"/>
                </a:solidFill>
              </a:rPr>
              <a:t>Подробно о каждом слайде — finetic.consulting/pitch-deck-dlya-investora/</a:t>
            </a:r>
            <a:endParaRPr lang="en-US" sz="1100" dirty="0"/>
          </a:p>
        </p:txBody>
      </p:sp>
      <p:sp>
        <p:nvSpPr>
          <p:cNvPr id="5" name="Text 0"/>
          <p:cNvSpPr/>
          <p:nvPr>
            <p:ph idx="100" type="title" hasCustomPrompt="1"/>
          </p:nvPr>
        </p:nvSpPr>
        <p:spPr>
          <a:xfrm>
            <a:off x="502920" y="1554480"/>
            <a:ext cx="81381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endParaRPr lang="en-US" sz="4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abel"/>
          <p:cNvSpPr txBox="1"/>
          <p:nvPr/>
        </p:nvSpPr>
        <p:spPr>
          <a:xfrm>
            <a:off x="502920" y="1097280"/>
            <a:ext cx="5486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accent1"/>
                </a:solidFill>
              </a:rPr>
              <a:t>01 · ТИТУЛ</a:t>
            </a:r>
            <a:endParaRPr lang="en-US" sz="1100" dirty="0"/>
          </a:p>
        </p:txBody>
      </p:sp>
      <p:sp>
        <p:nvSpPr>
          <p:cNvPr id="3" name="Text 0"/>
          <p:cNvSpPr/>
          <p:nvPr>
            <p:ph idx="100" type="title" hasCustomPrompt="1"/>
          </p:nvPr>
        </p:nvSpPr>
        <p:spPr>
          <a:xfrm>
            <a:off x="502920" y="1554480"/>
            <a:ext cx="81381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40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ClinicaFlow</a:t>
            </a:r>
            <a:endParaRPr lang="en-US" sz="4000" dirty="0"/>
          </a:p>
        </p:txBody>
      </p:sp>
      <p:sp>
        <p:nvSpPr>
          <p:cNvPr id="4" name="Text 2"/>
          <p:cNvSpPr txBox="1"/>
          <p:nvPr/>
        </p:nvSpPr>
        <p:spPr>
          <a:xfrm>
            <a:off x="502920" y="2514600"/>
            <a:ext cx="68580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chemeClr val="accent5"/>
                </a:solidFill>
              </a:rPr>
              <a:t>Расписание и загрузка врачей для частных клиник Испании</a:t>
            </a:r>
            <a:endParaRPr lang="en-US" sz="2000" dirty="0"/>
          </a:p>
        </p:txBody>
      </p:sp>
      <p:sp>
        <p:nvSpPr>
          <p:cNvPr id="5" name="Text 3"/>
          <p:cNvSpPr txBox="1"/>
          <p:nvPr/>
        </p:nvSpPr>
        <p:spPr>
          <a:xfrm>
            <a:off x="502920" y="4160520"/>
            <a:ext cx="6400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bg1"/>
                </a:solidFill>
              </a:rPr>
              <a:t>Раунд pre-seed · 600 000 € · 2026</a:t>
            </a:r>
            <a:endParaRPr lang="en-US" sz="1400" dirty="0"/>
          </a:p>
        </p:txBody>
      </p:sp>
      <p:sp>
        <p:nvSpPr>
          <p:cNvPr id="6" name="logo-placeholder"/>
          <p:cNvSpPr/>
          <p:nvPr/>
        </p:nvSpPr>
        <p:spPr>
          <a:xfrm>
            <a:off x="6949440" y="1143000"/>
            <a:ext cx="1463040" cy="1463040"/>
          </a:xfrm>
          <a:prstGeom prst="ellipse">
            <a:avLst/>
          </a:prstGeom>
          <a:solidFill>
            <a:srgbClr val="0071BC"/>
          </a:solidFill>
          <a:ln w="12700">
            <a:solidFill>
              <a:srgbClr val="0071BC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6949440" y="1143000"/>
            <a:ext cx="1463040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chemeClr val="bg1"/>
                </a:solidFill>
              </a:rPr>
              <a:t>Логотип</a:t>
            </a:r>
            <a:endParaRPr lang="en-US" sz="1300" dirty="0"/>
          </a:p>
        </p:txBody>
      </p:sp>
      <p:sp>
        <p:nvSpPr>
          <p:cNvPr id="8" name="Text 6"/>
          <p:cNvSpPr txBox="1"/>
          <p:nvPr/>
        </p:nvSpPr>
        <p:spPr>
          <a:xfrm>
            <a:off x="502920" y="4754880"/>
            <a:ext cx="5486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chemeClr val="accent4"/>
                </a:solidFill>
              </a:rPr>
              <a:t>Условный пример — замените своими данными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abel"/>
          <p:cNvSpPr txBox="1"/>
          <p:nvPr/>
        </p:nvSpPr>
        <p:spPr>
          <a:xfrm>
            <a:off x="502920" y="274320"/>
            <a:ext cx="5486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accent1"/>
                </a:solidFill>
              </a:rPr>
              <a:t>02 · ПРОБЛЕМА</a:t>
            </a:r>
            <a:endParaRPr lang="en-US" sz="1100" dirty="0"/>
          </a:p>
        </p:txBody>
      </p:sp>
      <p:sp>
        <p:nvSpPr>
          <p:cNvPr id="3" name="Text 0"/>
          <p:cNvSpPr/>
          <p:nvPr>
            <p:ph idx="100" type="title" hasCustomPrompt="1"/>
          </p:nvPr>
        </p:nvSpPr>
        <p:spPr>
          <a:xfrm>
            <a:off x="502920" y="566928"/>
            <a:ext cx="81381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400" b="1" dirty="0">
                <a:solidFill>
                  <a:schemeClr val="tx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Частные клиники теряют до 15 % приёмов из-за неявок и ручного расписания</a:t>
            </a:r>
            <a:endParaRPr lang="en-US" sz="2400" dirty="0"/>
          </a:p>
        </p:txBody>
      </p:sp>
      <p:sp>
        <p:nvSpPr>
          <p:cNvPr id="4" name="card"/>
          <p:cNvSpPr/>
          <p:nvPr/>
        </p:nvSpPr>
        <p:spPr>
          <a:xfrm>
            <a:off x="502920" y="1783080"/>
            <a:ext cx="2560320" cy="2148840"/>
          </a:xfrm>
          <a:prstGeom prst="roundRect">
            <a:avLst>
              <a:gd name="adj" fmla="val 3404"/>
            </a:avLst>
          </a:prstGeom>
          <a:solidFill>
            <a:srgbClr val="EEF1F5"/>
          </a:solidFill>
          <a:ln w="12700">
            <a:solidFill>
              <a:srgbClr val="EEF1F5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731520" y="2011680"/>
            <a:ext cx="21031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chemeClr val="accent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15 %</a:t>
            </a:r>
            <a:endParaRPr lang="en-US" sz="3600" dirty="0"/>
          </a:p>
        </p:txBody>
      </p:sp>
      <p:sp>
        <p:nvSpPr>
          <p:cNvPr id="6" name="Text 4"/>
          <p:cNvSpPr txBox="1"/>
          <p:nvPr/>
        </p:nvSpPr>
        <p:spPr>
          <a:xfrm>
            <a:off x="731520" y="2724912"/>
            <a:ext cx="21031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accent2"/>
                </a:solidFill>
              </a:rPr>
              <a:t>приёмов срываются из-за неявок</a:t>
            </a:r>
            <a:endParaRPr lang="en-US" sz="1300" dirty="0"/>
          </a:p>
        </p:txBody>
      </p:sp>
      <p:sp>
        <p:nvSpPr>
          <p:cNvPr id="7" name="card"/>
          <p:cNvSpPr/>
          <p:nvPr/>
        </p:nvSpPr>
        <p:spPr>
          <a:xfrm>
            <a:off x="3246120" y="1783080"/>
            <a:ext cx="2560320" cy="2148840"/>
          </a:xfrm>
          <a:prstGeom prst="roundRect">
            <a:avLst>
              <a:gd name="adj" fmla="val 3404"/>
            </a:avLst>
          </a:prstGeom>
          <a:solidFill>
            <a:srgbClr val="EEF1F5"/>
          </a:solidFill>
          <a:ln w="12700">
            <a:solidFill>
              <a:srgbClr val="EEF1F5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3474720" y="2011680"/>
            <a:ext cx="21031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chemeClr val="accent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6 ч</a:t>
            </a:r>
            <a:endParaRPr lang="en-US" sz="3600" dirty="0"/>
          </a:p>
        </p:txBody>
      </p:sp>
      <p:sp>
        <p:nvSpPr>
          <p:cNvPr id="9" name="Text 7"/>
          <p:cNvSpPr txBox="1"/>
          <p:nvPr/>
        </p:nvSpPr>
        <p:spPr>
          <a:xfrm>
            <a:off x="3474720" y="2724912"/>
            <a:ext cx="21031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accent2"/>
                </a:solidFill>
              </a:rPr>
              <a:t>в неделю администратор тратит на перезапись</a:t>
            </a:r>
            <a:endParaRPr lang="en-US" sz="1300" dirty="0"/>
          </a:p>
        </p:txBody>
      </p:sp>
      <p:sp>
        <p:nvSpPr>
          <p:cNvPr id="10" name="card"/>
          <p:cNvSpPr/>
          <p:nvPr/>
        </p:nvSpPr>
        <p:spPr>
          <a:xfrm>
            <a:off x="5989320" y="1783080"/>
            <a:ext cx="2560320" cy="2148840"/>
          </a:xfrm>
          <a:prstGeom prst="roundRect">
            <a:avLst>
              <a:gd name="adj" fmla="val 3404"/>
            </a:avLst>
          </a:prstGeom>
          <a:solidFill>
            <a:srgbClr val="EEF1F5"/>
          </a:solidFill>
          <a:ln w="12700">
            <a:solidFill>
              <a:srgbClr val="EEF1F5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6217920" y="2011680"/>
            <a:ext cx="21031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chemeClr val="accent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 из 4</a:t>
            </a:r>
            <a:endParaRPr lang="en-US" sz="3600" dirty="0"/>
          </a:p>
        </p:txBody>
      </p:sp>
      <p:sp>
        <p:nvSpPr>
          <p:cNvPr id="12" name="Text 10"/>
          <p:cNvSpPr txBox="1"/>
          <p:nvPr/>
        </p:nvSpPr>
        <p:spPr>
          <a:xfrm>
            <a:off x="6217920" y="2724912"/>
            <a:ext cx="21031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accent2"/>
                </a:solidFill>
              </a:rPr>
              <a:t>клиник ведут расписание в таблицах</a:t>
            </a:r>
            <a:endParaRPr lang="en-US" sz="1300" dirty="0"/>
          </a:p>
        </p:txBody>
      </p:sp>
      <p:sp>
        <p:nvSpPr>
          <p:cNvPr id="13" name="Text 11"/>
          <p:cNvSpPr txBox="1"/>
          <p:nvPr/>
        </p:nvSpPr>
        <p:spPr>
          <a:xfrm>
            <a:off x="502920" y="4114800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2"/>
                </a:solidFill>
              </a:rPr>
              <a:t>По интервью с 24 клиниками Валенсии, май–июнь 2026</a:t>
            </a:r>
            <a:endParaRPr lang="en-US" sz="11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75320" y="4754880"/>
            <a:ext cx="36576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4F586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abel"/>
          <p:cNvSpPr txBox="1"/>
          <p:nvPr/>
        </p:nvSpPr>
        <p:spPr>
          <a:xfrm>
            <a:off x="502920" y="274320"/>
            <a:ext cx="5486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accent1"/>
                </a:solidFill>
              </a:rPr>
              <a:t>03 · РЕШЕНИЕ</a:t>
            </a:r>
            <a:endParaRPr lang="en-US" sz="1100" dirty="0"/>
          </a:p>
        </p:txBody>
      </p:sp>
      <p:sp>
        <p:nvSpPr>
          <p:cNvPr id="3" name="Text 0"/>
          <p:cNvSpPr/>
          <p:nvPr>
            <p:ph idx="100" type="title" hasCustomPrompt="1"/>
          </p:nvPr>
        </p:nvSpPr>
        <p:spPr>
          <a:xfrm>
            <a:off x="502920" y="566928"/>
            <a:ext cx="81381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400" b="1" dirty="0">
                <a:solidFill>
                  <a:schemeClr val="tx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ClinicaFlow заполняет освободившиеся окна сам — без звонков администратора</a:t>
            </a:r>
            <a:endParaRPr lang="en-US" sz="2400" dirty="0"/>
          </a:p>
        </p:txBody>
      </p:sp>
      <p:sp>
        <p:nvSpPr>
          <p:cNvPr id="4" name="card"/>
          <p:cNvSpPr/>
          <p:nvPr/>
        </p:nvSpPr>
        <p:spPr>
          <a:xfrm>
            <a:off x="502920" y="1783080"/>
            <a:ext cx="2560320" cy="2377440"/>
          </a:xfrm>
          <a:prstGeom prst="roundRect">
            <a:avLst>
              <a:gd name="adj" fmla="val 3077"/>
            </a:avLst>
          </a:prstGeom>
          <a:solidFill>
            <a:srgbClr val="EEF1F5"/>
          </a:solidFill>
          <a:ln w="12700">
            <a:solidFill>
              <a:srgbClr val="EEF1F5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731520" y="2011680"/>
            <a:ext cx="502920" cy="502920"/>
          </a:xfrm>
          <a:prstGeom prst="ellipse">
            <a:avLst/>
          </a:prstGeom>
          <a:solidFill>
            <a:srgbClr val="0071BC"/>
          </a:solidFill>
          <a:ln w="12700">
            <a:solidFill>
              <a:srgbClr val="0071BC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731520" y="2011680"/>
            <a:ext cx="5029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1</a:t>
            </a:r>
            <a:endParaRPr lang="en-US" sz="1600" dirty="0"/>
          </a:p>
        </p:txBody>
      </p:sp>
      <p:sp>
        <p:nvSpPr>
          <p:cNvPr id="7" name="Text 5"/>
          <p:cNvSpPr txBox="1"/>
          <p:nvPr/>
        </p:nvSpPr>
        <p:spPr>
          <a:xfrm>
            <a:off x="731520" y="2697480"/>
            <a:ext cx="21031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1"/>
                </a:solidFill>
              </a:rPr>
              <a:t>Напоминания</a:t>
            </a:r>
            <a:endParaRPr lang="en-US" sz="1800" dirty="0"/>
          </a:p>
        </p:txBody>
      </p:sp>
      <p:sp>
        <p:nvSpPr>
          <p:cNvPr id="8" name="Text 6"/>
          <p:cNvSpPr txBox="1"/>
          <p:nvPr/>
        </p:nvSpPr>
        <p:spPr>
          <a:xfrm>
            <a:off x="731520" y="3154680"/>
            <a:ext cx="21031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accent2"/>
                </a:solidFill>
              </a:rPr>
              <a:t>пациенту за 48 и 2 часа, отмена в один клик</a:t>
            </a:r>
            <a:endParaRPr lang="en-US" sz="1400" dirty="0"/>
          </a:p>
        </p:txBody>
      </p:sp>
      <p:sp>
        <p:nvSpPr>
          <p:cNvPr id="9" name="card"/>
          <p:cNvSpPr/>
          <p:nvPr/>
        </p:nvSpPr>
        <p:spPr>
          <a:xfrm>
            <a:off x="3246120" y="1783080"/>
            <a:ext cx="2560320" cy="2377440"/>
          </a:xfrm>
          <a:prstGeom prst="roundRect">
            <a:avLst>
              <a:gd name="adj" fmla="val 3077"/>
            </a:avLst>
          </a:prstGeom>
          <a:solidFill>
            <a:srgbClr val="EEF1F5"/>
          </a:solidFill>
          <a:ln w="12700">
            <a:solidFill>
              <a:srgbClr val="EEF1F5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3474720" y="2011680"/>
            <a:ext cx="502920" cy="502920"/>
          </a:xfrm>
          <a:prstGeom prst="ellipse">
            <a:avLst/>
          </a:prstGeom>
          <a:solidFill>
            <a:srgbClr val="0071BC"/>
          </a:solidFill>
          <a:ln w="12700">
            <a:solidFill>
              <a:srgbClr val="0071BC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3474720" y="2011680"/>
            <a:ext cx="5029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2</a:t>
            </a:r>
            <a:endParaRPr lang="en-US" sz="1600" dirty="0"/>
          </a:p>
        </p:txBody>
      </p:sp>
      <p:sp>
        <p:nvSpPr>
          <p:cNvPr id="12" name="Text 10"/>
          <p:cNvSpPr txBox="1"/>
          <p:nvPr/>
        </p:nvSpPr>
        <p:spPr>
          <a:xfrm>
            <a:off x="3474720" y="2697480"/>
            <a:ext cx="21031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1"/>
                </a:solidFill>
              </a:rPr>
              <a:t>Лист ожидания</a:t>
            </a:r>
            <a:endParaRPr lang="en-US" sz="1800" dirty="0"/>
          </a:p>
        </p:txBody>
      </p:sp>
      <p:sp>
        <p:nvSpPr>
          <p:cNvPr id="13" name="Text 11"/>
          <p:cNvSpPr txBox="1"/>
          <p:nvPr/>
        </p:nvSpPr>
        <p:spPr>
          <a:xfrm>
            <a:off x="3474720" y="3154680"/>
            <a:ext cx="21031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accent2"/>
                </a:solidFill>
              </a:rPr>
              <a:t>освободившееся время сразу предлагается следующему</a:t>
            </a:r>
            <a:endParaRPr lang="en-US" sz="1400" dirty="0"/>
          </a:p>
        </p:txBody>
      </p:sp>
      <p:sp>
        <p:nvSpPr>
          <p:cNvPr id="14" name="card"/>
          <p:cNvSpPr/>
          <p:nvPr/>
        </p:nvSpPr>
        <p:spPr>
          <a:xfrm>
            <a:off x="5989320" y="1783080"/>
            <a:ext cx="2560320" cy="2377440"/>
          </a:xfrm>
          <a:prstGeom prst="roundRect">
            <a:avLst>
              <a:gd name="adj" fmla="val 3077"/>
            </a:avLst>
          </a:prstGeom>
          <a:solidFill>
            <a:srgbClr val="EEF1F5"/>
          </a:solidFill>
          <a:ln w="12700">
            <a:solidFill>
              <a:srgbClr val="EEF1F5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6217920" y="2011680"/>
            <a:ext cx="502920" cy="502920"/>
          </a:xfrm>
          <a:prstGeom prst="ellipse">
            <a:avLst/>
          </a:prstGeom>
          <a:solidFill>
            <a:srgbClr val="0071BC"/>
          </a:solidFill>
          <a:ln w="12700">
            <a:solidFill>
              <a:srgbClr val="0071BC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6217920" y="2011680"/>
            <a:ext cx="5029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3</a:t>
            </a:r>
            <a:endParaRPr lang="en-US" sz="1600" dirty="0"/>
          </a:p>
        </p:txBody>
      </p:sp>
      <p:sp>
        <p:nvSpPr>
          <p:cNvPr id="17" name="Text 15"/>
          <p:cNvSpPr txBox="1"/>
          <p:nvPr/>
        </p:nvSpPr>
        <p:spPr>
          <a:xfrm>
            <a:off x="6217920" y="2697480"/>
            <a:ext cx="21031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1"/>
                </a:solidFill>
              </a:rPr>
              <a:t>Онлайн-запись</a:t>
            </a:r>
            <a:endParaRPr lang="en-US" sz="1800" dirty="0"/>
          </a:p>
        </p:txBody>
      </p:sp>
      <p:sp>
        <p:nvSpPr>
          <p:cNvPr id="18" name="Text 16"/>
          <p:cNvSpPr txBox="1"/>
          <p:nvPr/>
        </p:nvSpPr>
        <p:spPr>
          <a:xfrm>
            <a:off x="6217920" y="3154680"/>
            <a:ext cx="21031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accent2"/>
                </a:solidFill>
              </a:rPr>
              <a:t>с сайта клиники и из мессенджеров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75320" y="4754880"/>
            <a:ext cx="36576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4F586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abel"/>
          <p:cNvSpPr txBox="1"/>
          <p:nvPr/>
        </p:nvSpPr>
        <p:spPr>
          <a:xfrm>
            <a:off x="502920" y="274320"/>
            <a:ext cx="5486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accent1"/>
                </a:solidFill>
              </a:rPr>
              <a:t>04 · ПОЧЕМУ СЕЙЧАС</a:t>
            </a:r>
            <a:endParaRPr lang="en-US" sz="1100" dirty="0"/>
          </a:p>
        </p:txBody>
      </p:sp>
      <p:sp>
        <p:nvSpPr>
          <p:cNvPr id="3" name="Text 0"/>
          <p:cNvSpPr/>
          <p:nvPr>
            <p:ph idx="100" type="title" hasCustomPrompt="1"/>
          </p:nvPr>
        </p:nvSpPr>
        <p:spPr>
          <a:xfrm>
            <a:off x="502920" y="566928"/>
            <a:ext cx="81381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400" b="1" dirty="0">
                <a:solidFill>
                  <a:schemeClr val="tx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Почему сейчас: пациенты уже записываются онлайн, а клиники — ещё нет</a:t>
            </a:r>
            <a:endParaRPr lang="en-US" sz="2400" dirty="0"/>
          </a:p>
        </p:txBody>
      </p:sp>
      <p:sp>
        <p:nvSpPr>
          <p:cNvPr id="4" name="card"/>
          <p:cNvSpPr/>
          <p:nvPr/>
        </p:nvSpPr>
        <p:spPr>
          <a:xfrm>
            <a:off x="502920" y="1783080"/>
            <a:ext cx="8138160" cy="731520"/>
          </a:xfrm>
          <a:prstGeom prst="roundRect">
            <a:avLst>
              <a:gd name="adj" fmla="val 10000"/>
            </a:avLst>
          </a:prstGeom>
          <a:solidFill>
            <a:srgbClr val="EEF1F5"/>
          </a:solidFill>
          <a:ln w="12700">
            <a:solidFill>
              <a:srgbClr val="EEF1F5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777240" y="1783080"/>
            <a:ext cx="20116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</a:rPr>
              <a:t>Поведение</a:t>
            </a:r>
            <a:endParaRPr lang="en-US" sz="1600" dirty="0"/>
          </a:p>
        </p:txBody>
      </p:sp>
      <p:sp>
        <p:nvSpPr>
          <p:cNvPr id="6" name="Text 4"/>
          <p:cNvSpPr txBox="1"/>
          <p:nvPr/>
        </p:nvSpPr>
        <p:spPr>
          <a:xfrm>
            <a:off x="2880360" y="1783080"/>
            <a:ext cx="5486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Пациенты привыкли записываться онлайн и ждут того же от частной клиники</a:t>
            </a:r>
            <a:endParaRPr lang="en-US" sz="1400" dirty="0"/>
          </a:p>
        </p:txBody>
      </p:sp>
      <p:sp>
        <p:nvSpPr>
          <p:cNvPr id="7" name="card"/>
          <p:cNvSpPr/>
          <p:nvPr/>
        </p:nvSpPr>
        <p:spPr>
          <a:xfrm>
            <a:off x="502920" y="2651760"/>
            <a:ext cx="8138160" cy="731520"/>
          </a:xfrm>
          <a:prstGeom prst="roundRect">
            <a:avLst>
              <a:gd name="adj" fmla="val 10000"/>
            </a:avLst>
          </a:prstGeom>
          <a:solidFill>
            <a:srgbClr val="EEF1F5"/>
          </a:solidFill>
          <a:ln w="12700">
            <a:solidFill>
              <a:srgbClr val="EEF1F5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777240" y="2651760"/>
            <a:ext cx="20116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</a:rPr>
              <a:t>Технология</a:t>
            </a:r>
            <a:endParaRPr lang="en-US" sz="1600" dirty="0"/>
          </a:p>
        </p:txBody>
      </p:sp>
      <p:sp>
        <p:nvSpPr>
          <p:cNvPr id="9" name="Text 7"/>
          <p:cNvSpPr txBox="1"/>
          <p:nvPr/>
        </p:nvSpPr>
        <p:spPr>
          <a:xfrm>
            <a:off x="2880360" y="2651760"/>
            <a:ext cx="5486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Облачные медкарты дают доступ к расписанию через открытый интерфейс</a:t>
            </a:r>
            <a:endParaRPr lang="en-US" sz="1400" dirty="0"/>
          </a:p>
        </p:txBody>
      </p:sp>
      <p:sp>
        <p:nvSpPr>
          <p:cNvPr id="10" name="card"/>
          <p:cNvSpPr/>
          <p:nvPr/>
        </p:nvSpPr>
        <p:spPr>
          <a:xfrm>
            <a:off x="502920" y="3520440"/>
            <a:ext cx="8138160" cy="731520"/>
          </a:xfrm>
          <a:prstGeom prst="roundRect">
            <a:avLst>
              <a:gd name="adj" fmla="val 10000"/>
            </a:avLst>
          </a:prstGeom>
          <a:solidFill>
            <a:srgbClr val="EEF1F5"/>
          </a:solidFill>
          <a:ln w="12700">
            <a:solidFill>
              <a:srgbClr val="EEF1F5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777240" y="3520440"/>
            <a:ext cx="20116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</a:rPr>
              <a:t>Экономика</a:t>
            </a:r>
            <a:endParaRPr lang="en-US" sz="1600" dirty="0"/>
          </a:p>
        </p:txBody>
      </p:sp>
      <p:sp>
        <p:nvSpPr>
          <p:cNvPr id="12" name="Text 10"/>
          <p:cNvSpPr txBox="1"/>
          <p:nvPr/>
        </p:nvSpPr>
        <p:spPr>
          <a:xfrm>
            <a:off x="2880360" y="3520440"/>
            <a:ext cx="5486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Каждый сорванный приём — потерянная выручка при тех же расходах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75320" y="4754880"/>
            <a:ext cx="36576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4F586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abel"/>
          <p:cNvSpPr txBox="1"/>
          <p:nvPr/>
        </p:nvSpPr>
        <p:spPr>
          <a:xfrm>
            <a:off x="502920" y="274320"/>
            <a:ext cx="5486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accent1"/>
                </a:solidFill>
              </a:rPr>
              <a:t>05 · РЫНОК</a:t>
            </a:r>
            <a:endParaRPr lang="en-US" sz="1100" dirty="0"/>
          </a:p>
        </p:txBody>
      </p:sp>
      <p:sp>
        <p:nvSpPr>
          <p:cNvPr id="3" name="Text 0"/>
          <p:cNvSpPr/>
          <p:nvPr>
            <p:ph idx="100" type="title" hasCustomPrompt="1"/>
          </p:nvPr>
        </p:nvSpPr>
        <p:spPr>
          <a:xfrm>
            <a:off x="502920" y="566928"/>
            <a:ext cx="81381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400" b="1" dirty="0">
                <a:solidFill>
                  <a:schemeClr val="tx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4,3 млн € в год платят клиники нашего сегмента за запись и расписание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02920" y="1737360"/>
            <a:ext cx="8138160" cy="658368"/>
          </a:xfrm>
          <a:prstGeom prst="roundRect">
            <a:avLst>
              <a:gd name="adj" fmla="val 11111"/>
            </a:avLst>
          </a:prstGeom>
          <a:solidFill>
            <a:srgbClr val="EEF1F5"/>
          </a:solidFill>
          <a:ln w="12700">
            <a:solidFill>
              <a:srgbClr val="EEF1F5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731520" y="1737360"/>
            <a:ext cx="5045659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Все частные клиники Испании</a:t>
            </a:r>
            <a:endParaRPr lang="en-US" sz="1300" dirty="0"/>
          </a:p>
        </p:txBody>
      </p:sp>
      <p:sp>
        <p:nvSpPr>
          <p:cNvPr id="6" name="Text 4"/>
          <p:cNvSpPr txBox="1"/>
          <p:nvPr/>
        </p:nvSpPr>
        <p:spPr>
          <a:xfrm>
            <a:off x="5548579" y="1737360"/>
            <a:ext cx="2863901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chemeClr val="tx1"/>
                </a:solidFill>
              </a:rPr>
              <a:t>весь рынок</a:t>
            </a:r>
            <a:endParaRPr lang="en-US" sz="1500" dirty="0"/>
          </a:p>
        </p:txBody>
      </p:sp>
      <p:sp>
        <p:nvSpPr>
          <p:cNvPr id="7" name="Shape 5"/>
          <p:cNvSpPr/>
          <p:nvPr/>
        </p:nvSpPr>
        <p:spPr>
          <a:xfrm>
            <a:off x="914400" y="2514600"/>
            <a:ext cx="7315200" cy="658368"/>
          </a:xfrm>
          <a:prstGeom prst="roundRect">
            <a:avLst>
              <a:gd name="adj" fmla="val 11111"/>
            </a:avLst>
          </a:prstGeom>
          <a:solidFill>
            <a:srgbClr val="C5CFDB"/>
          </a:solidFill>
          <a:ln w="12700">
            <a:solidFill>
              <a:srgbClr val="C5CFDB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1143000" y="2514600"/>
            <a:ext cx="4535424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Клиники с 3–20 врачами в Валенсии и Мадриде: 1 200 × 3 600 € в год</a:t>
            </a:r>
            <a:endParaRPr lang="en-US" sz="1300" dirty="0"/>
          </a:p>
        </p:txBody>
      </p:sp>
      <p:sp>
        <p:nvSpPr>
          <p:cNvPr id="9" name="Text 7"/>
          <p:cNvSpPr txBox="1"/>
          <p:nvPr/>
        </p:nvSpPr>
        <p:spPr>
          <a:xfrm>
            <a:off x="5449824" y="2514600"/>
            <a:ext cx="255117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chemeClr val="tx1"/>
                </a:solidFill>
              </a:rPr>
              <a:t>4,3 млн € — наш сегмент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1325880" y="3291840"/>
            <a:ext cx="6492240" cy="658368"/>
          </a:xfrm>
          <a:prstGeom prst="roundRect">
            <a:avLst>
              <a:gd name="adj" fmla="val 11111"/>
            </a:avLst>
          </a:prstGeom>
          <a:solidFill>
            <a:srgbClr val="0071BC"/>
          </a:solidFill>
          <a:ln w="12700">
            <a:solidFill>
              <a:srgbClr val="0071BC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1554480" y="3291840"/>
            <a:ext cx="4025189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chemeClr val="bg1"/>
                </a:solidFill>
              </a:rPr>
              <a:t>Доля, достижимая за 3 года через наши каналы: 10 %</a:t>
            </a:r>
            <a:endParaRPr lang="en-US" sz="1300" dirty="0"/>
          </a:p>
        </p:txBody>
      </p:sp>
      <p:sp>
        <p:nvSpPr>
          <p:cNvPr id="12" name="Text 10"/>
          <p:cNvSpPr txBox="1"/>
          <p:nvPr/>
        </p:nvSpPr>
        <p:spPr>
          <a:xfrm>
            <a:off x="5351069" y="3291840"/>
            <a:ext cx="2238451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chemeClr val="bg1"/>
                </a:solidFill>
              </a:rPr>
              <a:t>430 000 € в год</a:t>
            </a:r>
            <a:endParaRPr lang="en-US" sz="1500" dirty="0"/>
          </a:p>
        </p:txBody>
      </p:sp>
      <p:sp>
        <p:nvSpPr>
          <p:cNvPr id="13" name="Text 11"/>
          <p:cNvSpPr txBox="1"/>
          <p:nvPr/>
        </p:nvSpPr>
        <p:spPr>
          <a:xfrm>
            <a:off x="502920" y="4160520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2"/>
                </a:solidFill>
              </a:rPr>
              <a:t>Расчёт снизу вверх: число клиентов × чек в год × достижимая доля</a:t>
            </a:r>
            <a:endParaRPr lang="en-US" sz="11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75320" y="4754880"/>
            <a:ext cx="36576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4F586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abel"/>
          <p:cNvSpPr txBox="1"/>
          <p:nvPr/>
        </p:nvSpPr>
        <p:spPr>
          <a:xfrm>
            <a:off x="502920" y="274320"/>
            <a:ext cx="5486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accent1"/>
                </a:solidFill>
              </a:rPr>
              <a:t>06 · ПРОДУКТ</a:t>
            </a:r>
            <a:endParaRPr lang="en-US" sz="1100" dirty="0"/>
          </a:p>
        </p:txBody>
      </p:sp>
      <p:sp>
        <p:nvSpPr>
          <p:cNvPr id="3" name="Text 0"/>
          <p:cNvSpPr/>
          <p:nvPr>
            <p:ph idx="100" type="title" hasCustomPrompt="1"/>
          </p:nvPr>
        </p:nvSpPr>
        <p:spPr>
          <a:xfrm>
            <a:off x="502920" y="566928"/>
            <a:ext cx="81381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400" b="1" dirty="0">
                <a:solidFill>
                  <a:schemeClr val="tx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Продукт работает: 3 клиники ведут в нём всё расписание</a:t>
            </a:r>
            <a:endParaRPr lang="en-US" sz="2400" dirty="0"/>
          </a:p>
        </p:txBody>
      </p:sp>
      <p:sp>
        <p:nvSpPr>
          <p:cNvPr id="4" name="screenshot-placeholder"/>
          <p:cNvSpPr/>
          <p:nvPr/>
        </p:nvSpPr>
        <p:spPr>
          <a:xfrm>
            <a:off x="502920" y="1691640"/>
            <a:ext cx="4846320" cy="2788920"/>
          </a:xfrm>
          <a:prstGeom prst="roundRect">
            <a:avLst>
              <a:gd name="adj" fmla="val 2623"/>
            </a:avLst>
          </a:prstGeom>
          <a:solidFill>
            <a:srgbClr val="EEF1F5"/>
          </a:solidFill>
          <a:ln w="12700">
            <a:solidFill>
              <a:srgbClr val="C5CFDB"/>
            </a:solidFill>
            <a:prstDash val="dash"/>
          </a:ln>
        </p:spPr>
      </p:sp>
      <p:sp>
        <p:nvSpPr>
          <p:cNvPr id="5" name="Text 3"/>
          <p:cNvSpPr txBox="1"/>
          <p:nvPr/>
        </p:nvSpPr>
        <p:spPr>
          <a:xfrm>
            <a:off x="502920" y="1691640"/>
            <a:ext cx="4846320" cy="2788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chemeClr val="accent2"/>
                </a:solidFill>
              </a:rPr>
              <a:t>Скриншот продукта</a:t>
            </a:r>
            <a:endParaRPr lang="en-US" sz="1600" dirty="0"/>
          </a:p>
        </p:txBody>
      </p:sp>
      <p:sp>
        <p:nvSpPr>
          <p:cNvPr id="6" name="Shape 4"/>
          <p:cNvSpPr/>
          <p:nvPr/>
        </p:nvSpPr>
        <p:spPr>
          <a:xfrm>
            <a:off x="5669280" y="1828800"/>
            <a:ext cx="365760" cy="365760"/>
          </a:xfrm>
          <a:prstGeom prst="ellipse">
            <a:avLst/>
          </a:prstGeom>
          <a:solidFill>
            <a:srgbClr val="0071BC"/>
          </a:solidFill>
          <a:ln w="12700">
            <a:solidFill>
              <a:srgbClr val="0071BC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5669280" y="1828800"/>
            <a:ext cx="365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chemeClr val="bg1"/>
                </a:solidFill>
              </a:rPr>
              <a:t>✓</a:t>
            </a:r>
            <a:endParaRPr lang="en-US" sz="1300" dirty="0"/>
          </a:p>
        </p:txBody>
      </p:sp>
      <p:sp>
        <p:nvSpPr>
          <p:cNvPr id="8" name="Text 6"/>
          <p:cNvSpPr txBox="1"/>
          <p:nvPr/>
        </p:nvSpPr>
        <p:spPr>
          <a:xfrm>
            <a:off x="6172200" y="1783080"/>
            <a:ext cx="24688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Запись пациента — 30 секунд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5669280" y="2743200"/>
            <a:ext cx="365760" cy="365760"/>
          </a:xfrm>
          <a:prstGeom prst="ellipse">
            <a:avLst/>
          </a:prstGeom>
          <a:solidFill>
            <a:srgbClr val="0071BC"/>
          </a:solidFill>
          <a:ln w="12700">
            <a:solidFill>
              <a:srgbClr val="0071BC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5669280" y="2743200"/>
            <a:ext cx="365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chemeClr val="bg1"/>
                </a:solidFill>
              </a:rPr>
              <a:t>✓</a:t>
            </a:r>
            <a:endParaRPr lang="en-US" sz="1300" dirty="0"/>
          </a:p>
        </p:txBody>
      </p:sp>
      <p:sp>
        <p:nvSpPr>
          <p:cNvPr id="11" name="Text 9"/>
          <p:cNvSpPr txBox="1"/>
          <p:nvPr/>
        </p:nvSpPr>
        <p:spPr>
          <a:xfrm>
            <a:off x="6172200" y="2697480"/>
            <a:ext cx="24688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Неявки снижаются за первый месяц</a:t>
            </a:r>
            <a:endParaRPr lang="en-US" sz="1400" dirty="0"/>
          </a:p>
        </p:txBody>
      </p:sp>
      <p:sp>
        <p:nvSpPr>
          <p:cNvPr id="12" name="Shape 10"/>
          <p:cNvSpPr/>
          <p:nvPr/>
        </p:nvSpPr>
        <p:spPr>
          <a:xfrm>
            <a:off x="5669280" y="3657600"/>
            <a:ext cx="365760" cy="365760"/>
          </a:xfrm>
          <a:prstGeom prst="ellipse">
            <a:avLst/>
          </a:prstGeom>
          <a:solidFill>
            <a:srgbClr val="0071BC"/>
          </a:solidFill>
          <a:ln w="12700">
            <a:solidFill>
              <a:srgbClr val="0071BC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5669280" y="3657600"/>
            <a:ext cx="365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chemeClr val="bg1"/>
                </a:solidFill>
              </a:rPr>
              <a:t>✓</a:t>
            </a:r>
            <a:endParaRPr lang="en-US" sz="1300" dirty="0"/>
          </a:p>
        </p:txBody>
      </p:sp>
      <p:sp>
        <p:nvSpPr>
          <p:cNvPr id="14" name="Text 12"/>
          <p:cNvSpPr txBox="1"/>
          <p:nvPr/>
        </p:nvSpPr>
        <p:spPr>
          <a:xfrm>
            <a:off x="6172200" y="3611880"/>
            <a:ext cx="24688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Подключение клиники — за один день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75320" y="4754880"/>
            <a:ext cx="36576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4F586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abel"/>
          <p:cNvSpPr txBox="1"/>
          <p:nvPr/>
        </p:nvSpPr>
        <p:spPr>
          <a:xfrm>
            <a:off x="502920" y="274320"/>
            <a:ext cx="5486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accent1"/>
                </a:solidFill>
              </a:rPr>
              <a:t>07 · БИЗНЕС-МОДЕЛЬ</a:t>
            </a:r>
            <a:endParaRPr lang="en-US" sz="1100" dirty="0"/>
          </a:p>
        </p:txBody>
      </p:sp>
      <p:sp>
        <p:nvSpPr>
          <p:cNvPr id="3" name="Text 0"/>
          <p:cNvSpPr/>
          <p:nvPr>
            <p:ph idx="100" type="title" hasCustomPrompt="1"/>
          </p:nvPr>
        </p:nvSpPr>
        <p:spPr>
          <a:xfrm>
            <a:off x="502920" y="566928"/>
            <a:ext cx="81381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400" b="1" dirty="0">
                <a:solidFill>
                  <a:schemeClr val="tx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Клиника окупает подписку в первый месяц — один спасённый приём в день</a:t>
            </a:r>
            <a:endParaRPr lang="en-US" sz="2400" dirty="0"/>
          </a:p>
        </p:txBody>
      </p:sp>
      <p:sp>
        <p:nvSpPr>
          <p:cNvPr id="4" name="card"/>
          <p:cNvSpPr/>
          <p:nvPr/>
        </p:nvSpPr>
        <p:spPr>
          <a:xfrm>
            <a:off x="502920" y="1783080"/>
            <a:ext cx="1874520" cy="2011680"/>
          </a:xfrm>
          <a:prstGeom prst="roundRect">
            <a:avLst>
              <a:gd name="adj" fmla="val 3902"/>
            </a:avLst>
          </a:prstGeom>
          <a:solidFill>
            <a:srgbClr val="EEF1F5"/>
          </a:solidFill>
          <a:ln w="12700">
            <a:solidFill>
              <a:srgbClr val="EEF1F5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685800" y="2011680"/>
            <a:ext cx="15544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chemeClr val="accent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300 €</a:t>
            </a:r>
            <a:endParaRPr lang="en-US" sz="3600" dirty="0"/>
          </a:p>
        </p:txBody>
      </p:sp>
      <p:sp>
        <p:nvSpPr>
          <p:cNvPr id="6" name="Text 4"/>
          <p:cNvSpPr txBox="1"/>
          <p:nvPr/>
        </p:nvSpPr>
        <p:spPr>
          <a:xfrm>
            <a:off x="685800" y="2724912"/>
            <a:ext cx="15544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accent2"/>
                </a:solidFill>
              </a:rPr>
              <a:t>в месяц за клинику</a:t>
            </a:r>
            <a:endParaRPr lang="en-US" sz="1300" dirty="0"/>
          </a:p>
        </p:txBody>
      </p:sp>
      <p:sp>
        <p:nvSpPr>
          <p:cNvPr id="7" name="card"/>
          <p:cNvSpPr/>
          <p:nvPr/>
        </p:nvSpPr>
        <p:spPr>
          <a:xfrm>
            <a:off x="2560320" y="1783080"/>
            <a:ext cx="1874520" cy="2011680"/>
          </a:xfrm>
          <a:prstGeom prst="roundRect">
            <a:avLst>
              <a:gd name="adj" fmla="val 3902"/>
            </a:avLst>
          </a:prstGeom>
          <a:solidFill>
            <a:srgbClr val="EEF1F5"/>
          </a:solidFill>
          <a:ln w="12700">
            <a:solidFill>
              <a:srgbClr val="EEF1F5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2743200" y="2011680"/>
            <a:ext cx="15544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chemeClr val="accent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80 %</a:t>
            </a:r>
            <a:endParaRPr lang="en-US" sz="3600" dirty="0"/>
          </a:p>
        </p:txBody>
      </p:sp>
      <p:sp>
        <p:nvSpPr>
          <p:cNvPr id="9" name="Text 7"/>
          <p:cNvSpPr txBox="1"/>
          <p:nvPr/>
        </p:nvSpPr>
        <p:spPr>
          <a:xfrm>
            <a:off x="2743200" y="2724912"/>
            <a:ext cx="15544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accent2"/>
                </a:solidFill>
              </a:rPr>
              <a:t>валовая маржа</a:t>
            </a:r>
            <a:endParaRPr lang="en-US" sz="1300" dirty="0"/>
          </a:p>
        </p:txBody>
      </p:sp>
      <p:sp>
        <p:nvSpPr>
          <p:cNvPr id="10" name="card"/>
          <p:cNvSpPr/>
          <p:nvPr/>
        </p:nvSpPr>
        <p:spPr>
          <a:xfrm>
            <a:off x="4617720" y="1783080"/>
            <a:ext cx="1874520" cy="2011680"/>
          </a:xfrm>
          <a:prstGeom prst="roundRect">
            <a:avLst>
              <a:gd name="adj" fmla="val 3902"/>
            </a:avLst>
          </a:prstGeom>
          <a:solidFill>
            <a:srgbClr val="EEF1F5"/>
          </a:solidFill>
          <a:ln w="12700">
            <a:solidFill>
              <a:srgbClr val="EEF1F5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4800600" y="2011680"/>
            <a:ext cx="15544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chemeClr val="accent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900 €</a:t>
            </a:r>
            <a:endParaRPr lang="en-US" sz="3600" dirty="0"/>
          </a:p>
        </p:txBody>
      </p:sp>
      <p:sp>
        <p:nvSpPr>
          <p:cNvPr id="12" name="Text 10"/>
          <p:cNvSpPr txBox="1"/>
          <p:nvPr/>
        </p:nvSpPr>
        <p:spPr>
          <a:xfrm>
            <a:off x="4800600" y="2724912"/>
            <a:ext cx="15544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accent2"/>
                </a:solidFill>
              </a:rPr>
              <a:t>стоимость привлечения клиента</a:t>
            </a:r>
            <a:endParaRPr lang="en-US" sz="1300" dirty="0"/>
          </a:p>
        </p:txBody>
      </p:sp>
      <p:sp>
        <p:nvSpPr>
          <p:cNvPr id="13" name="card"/>
          <p:cNvSpPr/>
          <p:nvPr/>
        </p:nvSpPr>
        <p:spPr>
          <a:xfrm>
            <a:off x="6675120" y="1783080"/>
            <a:ext cx="1874520" cy="2011680"/>
          </a:xfrm>
          <a:prstGeom prst="roundRect">
            <a:avLst>
              <a:gd name="adj" fmla="val 3902"/>
            </a:avLst>
          </a:prstGeom>
          <a:solidFill>
            <a:srgbClr val="EEF1F5"/>
          </a:solidFill>
          <a:ln w="12700">
            <a:solidFill>
              <a:srgbClr val="EEF1F5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6858000" y="2011680"/>
            <a:ext cx="15544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chemeClr val="accent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 мес.</a:t>
            </a:r>
            <a:endParaRPr lang="en-US" sz="3600" dirty="0"/>
          </a:p>
        </p:txBody>
      </p:sp>
      <p:sp>
        <p:nvSpPr>
          <p:cNvPr id="15" name="Text 13"/>
          <p:cNvSpPr txBox="1"/>
          <p:nvPr/>
        </p:nvSpPr>
        <p:spPr>
          <a:xfrm>
            <a:off x="6858000" y="2724912"/>
            <a:ext cx="15544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accent2"/>
                </a:solidFill>
              </a:rPr>
              <a:t>окупаемость клиента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75320" y="4754880"/>
            <a:ext cx="36576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4F586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abel"/>
          <p:cNvSpPr txBox="1"/>
          <p:nvPr/>
        </p:nvSpPr>
        <p:spPr>
          <a:xfrm>
            <a:off x="502920" y="274320"/>
            <a:ext cx="5486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accent1"/>
                </a:solidFill>
              </a:rPr>
              <a:t>08 · ТРЕКШЕН</a:t>
            </a:r>
            <a:endParaRPr lang="en-US" sz="1100" dirty="0"/>
          </a:p>
        </p:txBody>
      </p:sp>
      <p:sp>
        <p:nvSpPr>
          <p:cNvPr id="3" name="Text 0"/>
          <p:cNvSpPr/>
          <p:nvPr>
            <p:ph idx="100" type="title" hasCustomPrompt="1"/>
          </p:nvPr>
        </p:nvSpPr>
        <p:spPr>
          <a:xfrm>
            <a:off x="502920" y="566928"/>
            <a:ext cx="81381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400" b="1" dirty="0">
                <a:solidFill>
                  <a:schemeClr val="tx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Выручка выросла в 4,7 раза за полгода: от 3 пилотов к 14 платящим клиникам</a:t>
            </a:r>
            <a:endParaRPr lang="en-US" sz="2400" dirty="0"/>
          </a:p>
        </p:txBody>
      </p:sp>
      <p:graphicFrame>
        <p:nvGraphicFramePr>
          <p:cNvPr id="4" name="Chart 0" descr=""/>
          <p:cNvGraphicFramePr/>
          <p:nvPr/>
        </p:nvGraphicFramePr>
        <p:xfrm>
          <a:off x="502920" y="1600200"/>
          <a:ext cx="8138160" cy="269748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5" name="Text 2"/>
          <p:cNvSpPr txBox="1"/>
          <p:nvPr/>
        </p:nvSpPr>
        <p:spPr>
          <a:xfrm>
            <a:off x="502920" y="4343400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2"/>
                </a:solidFill>
              </a:rPr>
              <a:t>Помесячно, а не накопительным итогом</a:t>
            </a:r>
            <a:endParaRPr lang="en-US" sz="11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75320" y="4754880"/>
            <a:ext cx="36576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4F586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abel"/>
          <p:cNvSpPr txBox="1"/>
          <p:nvPr/>
        </p:nvSpPr>
        <p:spPr>
          <a:xfrm>
            <a:off x="502920" y="274320"/>
            <a:ext cx="5486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accent1"/>
                </a:solidFill>
              </a:rPr>
              <a:t>09 · КОНКУРЕНТЫ</a:t>
            </a:r>
            <a:endParaRPr lang="en-US" sz="1100" dirty="0"/>
          </a:p>
        </p:txBody>
      </p:sp>
      <p:sp>
        <p:nvSpPr>
          <p:cNvPr id="3" name="Text 0"/>
          <p:cNvSpPr/>
          <p:nvPr>
            <p:ph idx="100" type="title" hasCustomPrompt="1"/>
          </p:nvPr>
        </p:nvSpPr>
        <p:spPr>
          <a:xfrm>
            <a:off x="502920" y="566928"/>
            <a:ext cx="81381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400" b="1" dirty="0">
                <a:solidFill>
                  <a:schemeClr val="tx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Крупные системы дороги и сложны для клиники на 3–20 врачей</a:t>
            </a:r>
            <a:endParaRPr lang="en-US" sz="2400" dirty="0"/>
          </a:p>
        </p:txBody>
      </p:sp>
      <p:graphicFrame>
        <p:nvGraphicFramePr>
          <p:cNvPr id="11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02920" y="1691640"/>
          <a:ext cx="8138160" cy="914400"/>
        </p:xfrm>
        <a:graphic>
          <a:graphicData uri="http://schemas.openxmlformats.org/drawingml/2006/table">
            <a:tbl>
              <a:tblPr/>
              <a:tblGrid>
                <a:gridCol w="3383280"/>
                <a:gridCol w="1600200"/>
                <a:gridCol w="1600200"/>
                <a:gridCol w="1554480"/>
              </a:tblGrid>
              <a:tr h="47548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C5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5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5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5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1F5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ClinicaFlow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C5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5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5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5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1B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b="1" dirty="0">
                          <a:solidFill>
                            <a:srgbClr val="111B2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Крупные системы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C5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5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5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5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1F5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b="1" dirty="0">
                          <a:solidFill>
                            <a:srgbClr val="111B2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Таблицы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C5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5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5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5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1F5"/>
                    </a:solidFill>
                  </a:tcPr>
                </a:tc>
              </a:tr>
              <a:tr h="47548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111B2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Подключение за день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C5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5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5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5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b="1" dirty="0">
                          <a:solidFill>
                            <a:srgbClr val="0071B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✓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C5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5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5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5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0F8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rgbClr val="8FA1B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C5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5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5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5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rgbClr val="111B2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✓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C5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5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5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5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111B2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Лист ожидания и напоминания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C5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5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5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5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b="1" dirty="0">
                          <a:solidFill>
                            <a:srgbClr val="0071B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✓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C5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5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5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5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0F8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rgbClr val="111B2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✓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C5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5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5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5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rgbClr val="8FA1B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C5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5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5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5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111B2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Цена для малой клиники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C5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5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5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5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b="1" dirty="0">
                          <a:solidFill>
                            <a:srgbClr val="0071B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✓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C5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5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5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5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0F8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rgbClr val="8FA1B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C5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5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5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5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rgbClr val="111B2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✓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C5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5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5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5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111B2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Без обучения персонала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C5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5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5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5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b="1" dirty="0">
                          <a:solidFill>
                            <a:srgbClr val="0071B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✓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C5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5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5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5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F0F8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rgbClr val="8FA1B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C5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5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5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5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rgbClr val="111B2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✓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C5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5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5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5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75320" y="4754880"/>
            <a:ext cx="36576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4F586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abel"/>
          <p:cNvSpPr txBox="1"/>
          <p:nvPr/>
        </p:nvSpPr>
        <p:spPr>
          <a:xfrm>
            <a:off x="502920" y="274320"/>
            <a:ext cx="5486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accent1"/>
                </a:solidFill>
              </a:rPr>
              <a:t>10 · КОМАНДА</a:t>
            </a:r>
            <a:endParaRPr lang="en-US" sz="1100" dirty="0"/>
          </a:p>
        </p:txBody>
      </p:sp>
      <p:sp>
        <p:nvSpPr>
          <p:cNvPr id="3" name="Text 0"/>
          <p:cNvSpPr/>
          <p:nvPr>
            <p:ph idx="100" type="title" hasCustomPrompt="1"/>
          </p:nvPr>
        </p:nvSpPr>
        <p:spPr>
          <a:xfrm>
            <a:off x="502920" y="566928"/>
            <a:ext cx="81381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400" b="1" dirty="0">
                <a:solidFill>
                  <a:schemeClr val="tx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Команда уже строила и продавала продукты для клиник</a:t>
            </a:r>
            <a:endParaRPr lang="en-US" sz="2400" dirty="0"/>
          </a:p>
        </p:txBody>
      </p:sp>
      <p:sp>
        <p:nvSpPr>
          <p:cNvPr id="4" name="card"/>
          <p:cNvSpPr/>
          <p:nvPr/>
        </p:nvSpPr>
        <p:spPr>
          <a:xfrm>
            <a:off x="502920" y="1691640"/>
            <a:ext cx="2560320" cy="2651760"/>
          </a:xfrm>
          <a:prstGeom prst="roundRect">
            <a:avLst>
              <a:gd name="adj" fmla="val 2857"/>
            </a:avLst>
          </a:prstGeom>
          <a:solidFill>
            <a:srgbClr val="EEF1F5"/>
          </a:solidFill>
          <a:ln w="12700">
            <a:solidFill>
              <a:srgbClr val="EEF1F5"/>
            </a:solidFill>
            <a:prstDash val="solid"/>
          </a:ln>
        </p:spPr>
      </p:sp>
      <p:sp>
        <p:nvSpPr>
          <p:cNvPr id="5" name="photo-placeholder"/>
          <p:cNvSpPr/>
          <p:nvPr/>
        </p:nvSpPr>
        <p:spPr>
          <a:xfrm>
            <a:off x="1371600" y="1874520"/>
            <a:ext cx="822960" cy="822960"/>
          </a:xfrm>
          <a:prstGeom prst="ellipse">
            <a:avLst/>
          </a:prstGeom>
          <a:solidFill>
            <a:srgbClr val="C5CFDB"/>
          </a:solidFill>
          <a:ln w="12700">
            <a:solidFill>
              <a:srgbClr val="C5CFDB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1371600" y="187452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chemeClr val="accent2"/>
                </a:solidFill>
              </a:rPr>
              <a:t>Фото</a:t>
            </a:r>
            <a:endParaRPr lang="en-US" sz="1100" dirty="0"/>
          </a:p>
        </p:txBody>
      </p:sp>
      <p:sp>
        <p:nvSpPr>
          <p:cNvPr id="7" name="Text 5"/>
          <p:cNvSpPr txBox="1"/>
          <p:nvPr/>
        </p:nvSpPr>
        <p:spPr>
          <a:xfrm>
            <a:off x="685800" y="2788920"/>
            <a:ext cx="21945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Имя Фамилия</a:t>
            </a:r>
            <a:endParaRPr lang="en-US" sz="1600" dirty="0"/>
          </a:p>
        </p:txBody>
      </p:sp>
      <p:sp>
        <p:nvSpPr>
          <p:cNvPr id="8" name="Text 6"/>
          <p:cNvSpPr txBox="1"/>
          <p:nvPr/>
        </p:nvSpPr>
        <p:spPr>
          <a:xfrm>
            <a:off x="685800" y="3108960"/>
            <a:ext cx="2194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chemeClr val="accent1"/>
                </a:solidFill>
              </a:rPr>
              <a:t>CEO</a:t>
            </a:r>
            <a:endParaRPr lang="en-US" sz="1300" dirty="0"/>
          </a:p>
        </p:txBody>
      </p:sp>
      <p:sp>
        <p:nvSpPr>
          <p:cNvPr id="9" name="Text 7"/>
          <p:cNvSpPr txBox="1"/>
          <p:nvPr/>
        </p:nvSpPr>
        <p:spPr>
          <a:xfrm>
            <a:off x="685800" y="3429000"/>
            <a:ext cx="21945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00" dirty="0">
                <a:solidFill>
                  <a:schemeClr val="accent2"/>
                </a:solidFill>
              </a:rPr>
              <a:t>8 лет управляла сетью клиник в Валенсии</a:t>
            </a:r>
            <a:endParaRPr lang="en-US" sz="1300" dirty="0"/>
          </a:p>
        </p:txBody>
      </p:sp>
      <p:sp>
        <p:nvSpPr>
          <p:cNvPr id="10" name="card"/>
          <p:cNvSpPr/>
          <p:nvPr/>
        </p:nvSpPr>
        <p:spPr>
          <a:xfrm>
            <a:off x="3246120" y="1691640"/>
            <a:ext cx="2560320" cy="2651760"/>
          </a:xfrm>
          <a:prstGeom prst="roundRect">
            <a:avLst>
              <a:gd name="adj" fmla="val 2857"/>
            </a:avLst>
          </a:prstGeom>
          <a:solidFill>
            <a:srgbClr val="EEF1F5"/>
          </a:solidFill>
          <a:ln w="12700">
            <a:solidFill>
              <a:srgbClr val="EEF1F5"/>
            </a:solidFill>
            <a:prstDash val="solid"/>
          </a:ln>
        </p:spPr>
      </p:sp>
      <p:sp>
        <p:nvSpPr>
          <p:cNvPr id="11" name="photo-placeholder"/>
          <p:cNvSpPr/>
          <p:nvPr/>
        </p:nvSpPr>
        <p:spPr>
          <a:xfrm>
            <a:off x="4114800" y="1874520"/>
            <a:ext cx="822960" cy="822960"/>
          </a:xfrm>
          <a:prstGeom prst="ellipse">
            <a:avLst/>
          </a:prstGeom>
          <a:solidFill>
            <a:srgbClr val="C5CFDB"/>
          </a:solidFill>
          <a:ln w="12700">
            <a:solidFill>
              <a:srgbClr val="C5CFDB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4114800" y="187452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chemeClr val="accent2"/>
                </a:solidFill>
              </a:rPr>
              <a:t>Фото</a:t>
            </a:r>
            <a:endParaRPr lang="en-US" sz="1100" dirty="0"/>
          </a:p>
        </p:txBody>
      </p:sp>
      <p:sp>
        <p:nvSpPr>
          <p:cNvPr id="13" name="Text 11"/>
          <p:cNvSpPr txBox="1"/>
          <p:nvPr/>
        </p:nvSpPr>
        <p:spPr>
          <a:xfrm>
            <a:off x="3429000" y="2788920"/>
            <a:ext cx="21945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Имя Фамилия</a:t>
            </a:r>
            <a:endParaRPr lang="en-US" sz="1600" dirty="0"/>
          </a:p>
        </p:txBody>
      </p:sp>
      <p:sp>
        <p:nvSpPr>
          <p:cNvPr id="14" name="Text 12"/>
          <p:cNvSpPr txBox="1"/>
          <p:nvPr/>
        </p:nvSpPr>
        <p:spPr>
          <a:xfrm>
            <a:off x="3429000" y="3108960"/>
            <a:ext cx="2194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chemeClr val="accent1"/>
                </a:solidFill>
              </a:rPr>
              <a:t>CTO</a:t>
            </a:r>
            <a:endParaRPr lang="en-US" sz="1300" dirty="0"/>
          </a:p>
        </p:txBody>
      </p:sp>
      <p:sp>
        <p:nvSpPr>
          <p:cNvPr id="15" name="Text 13"/>
          <p:cNvSpPr txBox="1"/>
          <p:nvPr/>
        </p:nvSpPr>
        <p:spPr>
          <a:xfrm>
            <a:off x="3429000" y="3429000"/>
            <a:ext cx="21945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00" dirty="0">
                <a:solidFill>
                  <a:schemeClr val="accent2"/>
                </a:solidFill>
              </a:rPr>
              <a:t>Строил медицинский софт на 200 клиник</a:t>
            </a:r>
            <a:endParaRPr lang="en-US" sz="1300" dirty="0"/>
          </a:p>
        </p:txBody>
      </p:sp>
      <p:sp>
        <p:nvSpPr>
          <p:cNvPr id="16" name="card"/>
          <p:cNvSpPr/>
          <p:nvPr/>
        </p:nvSpPr>
        <p:spPr>
          <a:xfrm>
            <a:off x="5989320" y="1691640"/>
            <a:ext cx="2560320" cy="2651760"/>
          </a:xfrm>
          <a:prstGeom prst="roundRect">
            <a:avLst>
              <a:gd name="adj" fmla="val 2857"/>
            </a:avLst>
          </a:prstGeom>
          <a:solidFill>
            <a:srgbClr val="EEF1F5"/>
          </a:solidFill>
          <a:ln w="12700">
            <a:solidFill>
              <a:srgbClr val="EEF1F5"/>
            </a:solidFill>
            <a:prstDash val="solid"/>
          </a:ln>
        </p:spPr>
      </p:sp>
      <p:sp>
        <p:nvSpPr>
          <p:cNvPr id="17" name="photo-placeholder"/>
          <p:cNvSpPr/>
          <p:nvPr/>
        </p:nvSpPr>
        <p:spPr>
          <a:xfrm>
            <a:off x="6858000" y="1874520"/>
            <a:ext cx="822960" cy="822960"/>
          </a:xfrm>
          <a:prstGeom prst="ellipse">
            <a:avLst/>
          </a:prstGeom>
          <a:solidFill>
            <a:srgbClr val="C5CFDB"/>
          </a:solidFill>
          <a:ln w="12700">
            <a:solidFill>
              <a:srgbClr val="C5CFDB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6858000" y="187452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chemeClr val="accent2"/>
                </a:solidFill>
              </a:rPr>
              <a:t>Фото</a:t>
            </a:r>
            <a:endParaRPr lang="en-US" sz="1100" dirty="0"/>
          </a:p>
        </p:txBody>
      </p:sp>
      <p:sp>
        <p:nvSpPr>
          <p:cNvPr id="19" name="Text 17"/>
          <p:cNvSpPr txBox="1"/>
          <p:nvPr/>
        </p:nvSpPr>
        <p:spPr>
          <a:xfrm>
            <a:off x="6172200" y="2788920"/>
            <a:ext cx="21945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Имя Фамилия</a:t>
            </a:r>
            <a:endParaRPr lang="en-US" sz="1600" dirty="0"/>
          </a:p>
        </p:txBody>
      </p:sp>
      <p:sp>
        <p:nvSpPr>
          <p:cNvPr id="20" name="Text 18"/>
          <p:cNvSpPr txBox="1"/>
          <p:nvPr/>
        </p:nvSpPr>
        <p:spPr>
          <a:xfrm>
            <a:off x="6172200" y="3108960"/>
            <a:ext cx="2194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chemeClr val="accent1"/>
                </a:solidFill>
              </a:rPr>
              <a:t>Продажи</a:t>
            </a:r>
            <a:endParaRPr lang="en-US" sz="1300" dirty="0"/>
          </a:p>
        </p:txBody>
      </p:sp>
      <p:sp>
        <p:nvSpPr>
          <p:cNvPr id="21" name="Text 19"/>
          <p:cNvSpPr txBox="1"/>
          <p:nvPr/>
        </p:nvSpPr>
        <p:spPr>
          <a:xfrm>
            <a:off x="6172200" y="3429000"/>
            <a:ext cx="21945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00" dirty="0">
                <a:solidFill>
                  <a:schemeClr val="accent2"/>
                </a:solidFill>
              </a:rPr>
              <a:t>5 лет продаж B2B в здравоохранении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75320" y="4754880"/>
            <a:ext cx="36576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4F586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abel"/>
          <p:cNvSpPr txBox="1"/>
          <p:nvPr/>
        </p:nvSpPr>
        <p:spPr>
          <a:xfrm>
            <a:off x="502920" y="274320"/>
            <a:ext cx="5486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accent1"/>
                </a:solidFill>
              </a:rPr>
              <a:t>11 · ФИНАНСЫ</a:t>
            </a:r>
            <a:endParaRPr lang="en-US" sz="1100" dirty="0"/>
          </a:p>
        </p:txBody>
      </p:sp>
      <p:sp>
        <p:nvSpPr>
          <p:cNvPr id="3" name="Text 0"/>
          <p:cNvSpPr/>
          <p:nvPr>
            <p:ph idx="100" type="title" hasCustomPrompt="1"/>
          </p:nvPr>
        </p:nvSpPr>
        <p:spPr>
          <a:xfrm>
            <a:off x="502920" y="566928"/>
            <a:ext cx="81381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400" b="1" dirty="0">
                <a:solidFill>
                  <a:schemeClr val="tx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К 2029 году — 2 млн € выручки и выход в плюс на третий год</a:t>
            </a:r>
            <a:endParaRPr lang="en-US" sz="2400" dirty="0"/>
          </a:p>
        </p:txBody>
      </p:sp>
      <p:graphicFrame>
        <p:nvGraphicFramePr>
          <p:cNvPr id="4" name="Chart 0" descr=""/>
          <p:cNvGraphicFramePr/>
          <p:nvPr/>
        </p:nvGraphicFramePr>
        <p:xfrm>
          <a:off x="502920" y="1600200"/>
          <a:ext cx="5120640" cy="292608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5" name="card"/>
          <p:cNvSpPr/>
          <p:nvPr/>
        </p:nvSpPr>
        <p:spPr>
          <a:xfrm>
            <a:off x="5852160" y="1691640"/>
            <a:ext cx="2788920" cy="2743200"/>
          </a:xfrm>
          <a:prstGeom prst="roundRect">
            <a:avLst>
              <a:gd name="adj" fmla="val 2667"/>
            </a:avLst>
          </a:prstGeom>
          <a:solidFill>
            <a:srgbClr val="EEF1F5"/>
          </a:solidFill>
          <a:ln w="12700">
            <a:solidFill>
              <a:srgbClr val="EEF1F5"/>
            </a:solidFill>
            <a:prstDash val="solid"/>
          </a:ln>
        </p:spPr>
      </p:sp>
      <p:sp>
        <p:nvSpPr>
          <p:cNvPr id="6" name="Text 3"/>
          <p:cNvSpPr txBox="1"/>
          <p:nvPr/>
        </p:nvSpPr>
        <p:spPr>
          <a:xfrm>
            <a:off x="5989320" y="1828800"/>
            <a:ext cx="2560320" cy="24688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Клиник: 14 → 120 → 300 → 520</a:t>
            </a:r>
            <a:endParaRPr lang="en-US" sz="14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Средний чек растёт с модулями</a:t>
            </a:r>
            <a:endParaRPr lang="en-US" sz="14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Безубыточность — 2028 год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75320" y="4754880"/>
            <a:ext cx="36576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4F586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02920" y="274320"/>
            <a:ext cx="5486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accent1"/>
                </a:solidFill>
              </a:rPr>
              <a:t>12 · РАУНД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02920" y="566928"/>
            <a:ext cx="81381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Привлекаем 600 000 € на 18 месяцев, чтобы выйти на 130 платящих клиник</a:t>
            </a:r>
            <a:endParaRPr lang="en-US" sz="2400" dirty="0"/>
          </a:p>
        </p:txBody>
      </p:sp>
      <p:sp>
        <p:nvSpPr>
          <p:cNvPr id="4" name="Text 2"/>
          <p:cNvSpPr txBox="1"/>
          <p:nvPr/>
        </p:nvSpPr>
        <p:spPr>
          <a:xfrm>
            <a:off x="502920" y="1600200"/>
            <a:ext cx="39319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8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600 000 €</a:t>
            </a:r>
            <a:endParaRPr lang="en-US" sz="4800" dirty="0"/>
          </a:p>
        </p:txBody>
      </p:sp>
      <p:sp>
        <p:nvSpPr>
          <p:cNvPr id="5" name="Text 3"/>
          <p:cNvSpPr txBox="1"/>
          <p:nvPr/>
        </p:nvSpPr>
        <p:spPr>
          <a:xfrm>
            <a:off x="502920" y="2468880"/>
            <a:ext cx="39319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accent5"/>
                </a:solidFill>
              </a:rPr>
              <a:t>pre-seed · 18 месяцев · pre-money 2,4 млн € · доля инвестора 20 %</a:t>
            </a:r>
            <a:endParaRPr lang="en-US" sz="1300" dirty="0"/>
          </a:p>
        </p:txBody>
      </p:sp>
      <p:graphicFrame>
        <p:nvGraphicFramePr>
          <p:cNvPr id="6" name="Chart 0" descr=""/>
          <p:cNvGraphicFramePr/>
          <p:nvPr/>
        </p:nvGraphicFramePr>
        <p:xfrm>
          <a:off x="4572000" y="1463040"/>
          <a:ext cx="4023360" cy="237744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Shape 4"/>
          <p:cNvSpPr/>
          <p:nvPr/>
        </p:nvSpPr>
        <p:spPr>
          <a:xfrm>
            <a:off x="502920" y="3840480"/>
            <a:ext cx="8138160" cy="731520"/>
          </a:xfrm>
          <a:prstGeom prst="roundRect">
            <a:avLst>
              <a:gd name="adj" fmla="val 10000"/>
            </a:avLst>
          </a:prstGeom>
          <a:solidFill>
            <a:srgbClr val="2F3C4C"/>
          </a:solidFill>
          <a:ln w="12700">
            <a:solidFill>
              <a:srgbClr val="2F3C4C"/>
            </a:solidFill>
            <a:prstDash val="solid"/>
          </a:ln>
        </p:spPr>
      </p:sp>
      <p:sp>
        <p:nvSpPr>
          <p:cNvPr id="8" name="Text 5"/>
          <p:cNvSpPr txBox="1"/>
          <p:nvPr/>
        </p:nvSpPr>
        <p:spPr>
          <a:xfrm>
            <a:off x="731520" y="3840480"/>
            <a:ext cx="76809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bg1"/>
                </a:solidFill>
              </a:rPr>
              <a:t>Веха: 130 платящих клиник и 39 000 € выручки в месяц — с ними выходим на раунд seed</a:t>
            </a:r>
            <a:endParaRPr lang="en-US" sz="1400" dirty="0"/>
          </a:p>
        </p:txBody>
      </p:sp>
      <p:sp>
        <p:nvSpPr>
          <p:cNvPr id="9" name="Text 6"/>
          <p:cNvSpPr txBox="1"/>
          <p:nvPr/>
        </p:nvSpPr>
        <p:spPr>
          <a:xfrm>
            <a:off x="502920" y="4754880"/>
            <a:ext cx="5486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chemeClr val="accent4"/>
                </a:solidFill>
              </a:rPr>
              <a:t>Условный пример — замените своими данными</a:t>
            </a:r>
            <a:endParaRPr lang="en-US" sz="900" dirty="0"/>
          </a:p>
        </p:txBody>
      </p:sp>
      <p:sp>
        <p:nvSpPr>
          <p:cNvPr id="11" name="Text 0"/>
          <p:cNvSpPr/>
          <p:nvPr>
            <p:ph idx="100" type="title" hasCustomPrompt="1"/>
          </p:nvPr>
        </p:nvSpPr>
        <p:spPr>
          <a:xfrm>
            <a:off x="502920" y="1554480"/>
            <a:ext cx="81381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endParaRPr lang="en-US" sz="4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02920" y="411480"/>
            <a:ext cx="7315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Контакты Finetic Consulting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502920" y="1005840"/>
            <a:ext cx="81381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accent5"/>
                </a:solidFill>
              </a:rPr>
              <a:t>Вопрос по материалу или нужна помощь с проектом — напишите или запишитесь на бесплатную встречу-знакомство на 15–30 минут.</a:t>
            </a:r>
            <a:endParaRPr lang="en-US" sz="1300" dirty="0"/>
          </a:p>
        </p:txBody>
      </p:sp>
      <p:sp>
        <p:nvSpPr>
          <p:cNvPr id="4" name="Text 2"/>
          <p:cNvSpPr txBox="1"/>
          <p:nvPr/>
        </p:nvSpPr>
        <p:spPr>
          <a:xfrm>
            <a:off x="502920" y="1600200"/>
            <a:ext cx="393192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8FA1B0"/>
                </a:solidFill>
              </a:rPr>
              <a:t>Сайт</a:t>
            </a:r>
            <a:endParaRPr lang="en-US" sz="10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300" u="sng" dirty="0">
                <a:solidFill>
                  <a:srgbClr val="FFFFFF"/>
                </a:solidFill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finetic.consulting</a:t>
            </a:r>
            <a:endParaRPr lang="en-US" sz="1000" dirty="0"/>
          </a:p>
          <a:p>
            <a:pPr indent="0" marL="0">
              <a:buNone/>
            </a:pPr>
            <a:r>
              <a:rPr lang="en-US" sz="1000" dirty="0">
                <a:solidFill>
                  <a:srgbClr val="8FA1B0"/>
                </a:solidFill>
              </a:rPr>
              <a:t>Записаться на встречу</a:t>
            </a:r>
            <a:endParaRPr lang="en-US" sz="10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300" u="sng" dirty="0">
                <a:solidFill>
                  <a:srgbClr val="FFFFFF"/>
                </a:solidFill>
                <a:hlinkClick r:id="rId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finetic.consulting/kontakty</a:t>
            </a:r>
            <a:endParaRPr lang="en-US" sz="1000" dirty="0"/>
          </a:p>
          <a:p>
            <a:pPr indent="0" marL="0">
              <a:buNone/>
            </a:pPr>
            <a:r>
              <a:rPr lang="en-US" sz="1000" dirty="0">
                <a:solidFill>
                  <a:srgbClr val="8FA1B0"/>
                </a:solidFill>
              </a:rPr>
              <a:t>E-mail</a:t>
            </a:r>
            <a:endParaRPr lang="en-US" sz="10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300" u="sng" dirty="0">
                <a:solidFill>
                  <a:srgbClr val="FFFFFF"/>
                </a:solidFill>
                <a:hlinkClick r:id="rId3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hello@finetic.consulting</a:t>
            </a:r>
            <a:endParaRPr lang="en-US" sz="1000" dirty="0"/>
          </a:p>
          <a:p>
            <a:pPr indent="0" marL="0">
              <a:buNone/>
            </a:pPr>
            <a:r>
              <a:rPr lang="en-US" sz="1000" dirty="0">
                <a:solidFill>
                  <a:srgbClr val="8FA1B0"/>
                </a:solidFill>
              </a:rPr>
              <a:t>Телефон и WhatsApp</a:t>
            </a:r>
            <a:endParaRPr lang="en-US" sz="10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300" u="sng" dirty="0">
                <a:solidFill>
                  <a:srgbClr val="FFFFFF"/>
                </a:solidFill>
                <a:hlinkClick r:id="rId4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+34 604 47 00 91</a:t>
            </a:r>
            <a:endParaRPr lang="en-US" sz="1000" dirty="0"/>
          </a:p>
          <a:p>
            <a:pPr indent="0" marL="0">
              <a:buNone/>
            </a:pPr>
            <a:r>
              <a:rPr lang="en-US" sz="1000" dirty="0">
                <a:solidFill>
                  <a:srgbClr val="8FA1B0"/>
                </a:solidFill>
              </a:rPr>
              <a:t>Telegram</a:t>
            </a:r>
            <a:endParaRPr lang="en-US" sz="10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300" u="sng" dirty="0">
                <a:solidFill>
                  <a:srgbClr val="FFFFFF"/>
                </a:solidFill>
                <a:hlinkClick r:id="rId5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@Pan_Vladis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4617720" y="1600200"/>
            <a:ext cx="393192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8FA1B0"/>
                </a:solidFill>
              </a:rPr>
              <a:t>Канал Владислава Панченко</a:t>
            </a:r>
            <a:endParaRPr lang="en-US" sz="10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300" u="sng" dirty="0">
                <a:solidFill>
                  <a:srgbClr val="FFFFFF"/>
                </a:solidFill>
                <a:hlinkClick r:id="rId6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t.me/panchenko_mnenie</a:t>
            </a:r>
            <a:endParaRPr lang="en-US" sz="1000" dirty="0"/>
          </a:p>
          <a:p>
            <a:pPr indent="0" marL="0">
              <a:buNone/>
            </a:pPr>
            <a:r>
              <a:rPr lang="en-US" sz="1000" dirty="0">
                <a:solidFill>
                  <a:srgbClr val="8FA1B0"/>
                </a:solidFill>
              </a:rPr>
              <a:t>LinkedIn</a:t>
            </a:r>
            <a:endParaRPr lang="en-US" sz="10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300" u="sng" dirty="0">
                <a:solidFill>
                  <a:srgbClr val="FFFFFF"/>
                </a:solidFill>
                <a:hlinkClick r:id="rId7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linkedin.com/company/finetic-consulting</a:t>
            </a:r>
            <a:endParaRPr lang="en-US" sz="1000" dirty="0"/>
          </a:p>
          <a:p>
            <a:pPr indent="0" marL="0">
              <a:buNone/>
            </a:pPr>
            <a:r>
              <a:rPr lang="en-US" sz="1000" dirty="0">
                <a:solidFill>
                  <a:srgbClr val="8FA1B0"/>
                </a:solidFill>
              </a:rPr>
              <a:t>Facebook</a:t>
            </a:r>
            <a:endParaRPr lang="en-US" sz="10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300" u="sng" dirty="0">
                <a:solidFill>
                  <a:srgbClr val="FFFFFF"/>
                </a:solidFill>
                <a:hlinkClick r:id="rId8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facebook.com/finetic.consulting</a:t>
            </a:r>
            <a:endParaRPr lang="en-US" sz="1000" dirty="0"/>
          </a:p>
          <a:p>
            <a:pPr indent="0" marL="0">
              <a:buNone/>
            </a:pPr>
            <a:r>
              <a:rPr lang="en-US" sz="1000" dirty="0">
                <a:solidFill>
                  <a:srgbClr val="8FA1B0"/>
                </a:solidFill>
              </a:rPr>
              <a:t>YouTube</a:t>
            </a:r>
            <a:endParaRPr lang="en-US" sz="10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300" u="sng" dirty="0">
                <a:solidFill>
                  <a:srgbClr val="FFFFFF"/>
                </a:solidFill>
                <a:hlinkClick r:id="rId9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youtube.com/@fineticconsulting</a:t>
            </a:r>
            <a:endParaRPr lang="en-US" sz="1000" dirty="0"/>
          </a:p>
          <a:p>
            <a:pPr indent="0" marL="0">
              <a:buNone/>
            </a:pPr>
            <a:r>
              <a:rPr lang="en-US" sz="1000" dirty="0">
                <a:solidFill>
                  <a:srgbClr val="8FA1B0"/>
                </a:solidFill>
              </a:rPr>
              <a:t>Офис</a:t>
            </a:r>
            <a:endParaRPr lang="en-US" sz="10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300" dirty="0">
                <a:solidFill>
                  <a:srgbClr val="FFFFFF"/>
                </a:solidFill>
              </a:rPr>
              <a:t>Av. dels Mariners de la Vila Joiosa, 1, 03570 Villajoyosa (Alicante)</a:t>
            </a:r>
            <a:endParaRPr lang="en-US" sz="1000" dirty="0"/>
          </a:p>
        </p:txBody>
      </p:sp>
      <p:sp>
        <p:nvSpPr>
          <p:cNvPr id="6" name="Text 4"/>
          <p:cNvSpPr txBox="1"/>
          <p:nvPr/>
        </p:nvSpPr>
        <p:spPr>
          <a:xfrm>
            <a:off x="502920" y="4709160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chemeClr val="accent4"/>
                </a:solidFill>
              </a:rPr>
              <a:t>Служебный слайд Finetic — удалите его вместе с инструкцией перед отправкой инвестору.</a:t>
            </a:r>
            <a:endParaRPr lang="en-US" sz="900" dirty="0"/>
          </a:p>
        </p:txBody>
      </p:sp>
      <p:sp>
        <p:nvSpPr>
          <p:cNvPr id="7" name="Text 0"/>
          <p:cNvSpPr/>
          <p:nvPr>
            <p:ph idx="100" type="title" hasCustomPrompt="1"/>
          </p:nvPr>
        </p:nvSpPr>
        <p:spPr>
          <a:xfrm>
            <a:off x="502920" y="1554480"/>
            <a:ext cx="81381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Finetic Pitch">
  <a:themeElements>
    <a:clrScheme name="Finetic Pitch">
      <a:dk1>
        <a:srgbClr val="111B27"/>
      </a:dk1>
      <a:lt1>
        <a:srgbClr val="FFFFFF"/>
      </a:lt1>
      <a:dk2>
        <a:srgbClr val="2F3C4C"/>
      </a:dk2>
      <a:lt2>
        <a:srgbClr val="EEF1F5"/>
      </a:lt2>
      <a:accent1>
        <a:srgbClr val="0071BC"/>
      </a:accent1>
      <a:accent2>
        <a:srgbClr val="4F5866"/>
      </a:accent2>
      <a:accent3>
        <a:srgbClr val="9E4433"/>
      </a:accent3>
      <a:accent4>
        <a:srgbClr val="8FA1B0"/>
      </a:accent4>
      <a:accent5>
        <a:srgbClr val="C5CFDB"/>
      </a:accent5>
      <a:accent6>
        <a:srgbClr val="1D2836"/>
      </a:accent6>
      <a:hlink>
        <a:srgbClr val="0071BC"/>
      </a:hlink>
      <a:folHlink>
        <a:srgbClr val="4F5866"/>
      </a:folHlink>
    </a:clrScheme>
    <a:fontScheme name="Finetic Pitch">
      <a:majorFont>
        <a:latin typeface="Cambria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Finetic Consulting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Шаблон питч-дека — Finetic Consulting</dc:title>
  <dc:subject>PptxGenJS Presentation</dc:subject>
  <dc:creator>Finetic Consulting</dc:creator>
  <cp:lastModifiedBy>Finetic Consulting</cp:lastModifiedBy>
  <cp:revision>1</cp:revision>
  <dcterms:created xsi:type="dcterms:W3CDTF">2026-10-05T11:28:41Z</dcterms:created>
  <dcterms:modified xsi:type="dcterms:W3CDTF">2026-10-05T11:28:41Z</dcterms:modified>
</cp:coreProperties>
</file>